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sldIdLst>
    <p:sldId id="278" r:id="rId5"/>
    <p:sldId id="271" r:id="rId6"/>
    <p:sldId id="279" r:id="rId7"/>
    <p:sldId id="280" r:id="rId8"/>
    <p:sldId id="269" r:id="rId9"/>
    <p:sldId id="270" r:id="rId10"/>
    <p:sldId id="275" r:id="rId11"/>
    <p:sldId id="273" r:id="rId1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Bonnington" initials="NB" lastIdx="2" clrIdx="0">
    <p:extLst>
      <p:ext uri="{19B8F6BF-5375-455C-9EA6-DF929625EA0E}">
        <p15:presenceInfo xmlns:p15="http://schemas.microsoft.com/office/powerpoint/2012/main" userId="S-1-5-21-1417001333-839522115-1801674531-496849" providerId="AD"/>
      </p:ext>
    </p:extLst>
  </p:cmAuthor>
  <p:cmAuthor id="2" name="Lynne Patrick" initials="LP" lastIdx="1" clrIdx="1">
    <p:extLst>
      <p:ext uri="{19B8F6BF-5375-455C-9EA6-DF929625EA0E}">
        <p15:presenceInfo xmlns:p15="http://schemas.microsoft.com/office/powerpoint/2012/main" userId="S::nlp103@newcastle.ac.uk::a4c8cd20-2fad-43b5-b7f1-d8d8103e26c4" providerId="AD"/>
      </p:ext>
    </p:extLst>
  </p:cmAuthor>
  <p:cmAuthor id="3" name="Louisa McKee" initials="LM" lastIdx="1" clrIdx="2">
    <p:extLst>
      <p:ext uri="{19B8F6BF-5375-455C-9EA6-DF929625EA0E}">
        <p15:presenceInfo xmlns:p15="http://schemas.microsoft.com/office/powerpoint/2012/main" userId="S::nlm31@newcastle.ac.uk::5cedea03-f5da-41f8-871a-3d670bb150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A9"/>
    <a:srgbClr val="5CCE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3852" autoAdjust="0"/>
  </p:normalViewPr>
  <p:slideViewPr>
    <p:cSldViewPr snapToGrid="0" snapToObjects="1" showGuides="1">
      <p:cViewPr varScale="1">
        <p:scale>
          <a:sx n="67" d="100"/>
          <a:sy n="67" d="100"/>
        </p:scale>
        <p:origin x="932" y="32"/>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54" d="100"/>
          <a:sy n="54" d="100"/>
        </p:scale>
        <p:origin x="18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newcastle-my.sharepoint.com/personal/ndb172_newcastle_ac_uk/Documents/Year%20End/Copy%20of%20Student%20Financial%20Summary%20-%20Graphs%20(0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ampus\pss\FinanceandPlanning\Management%20Accounting\Financial%20Analysis%20&amp;%20Costing\Management%20Secure\Financial%20Analysis\2022-23\Period%20End\Reports\Q4\Copy%20of%2021-22%20Note%2011%20Summary%20at%2013.10.22%20V2%20-%20IE%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ewcastle-my.sharepoint.com/personal/ndb172_newcastle_ac_uk/Documents/Year%20End/Copy%20of%20Student%20Financial%20Summary%20-%20Graphs%20(00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ampus\pss\FinanceandPlanning\Management%20Accounting\Financial%20Analysis%20&amp;%20Costing\Management%20Secure\Financial%20Analysis\2022-23\Period%20End\Reports\Q4\Student%20Financial%20Summary\Student%20Summar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65439229036859"/>
          <c:y val="6.7478116548281772E-2"/>
          <c:w val="0.57725914746976337"/>
          <c:h val="0.8202390642520212"/>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97E0-43AC-9BF7-0821C5DCDC22}"/>
              </c:ext>
            </c:extLst>
          </c:dPt>
          <c:dPt>
            <c:idx val="1"/>
            <c:bubble3D val="0"/>
            <c:spPr>
              <a:solidFill>
                <a:schemeClr val="accent2"/>
              </a:solidFill>
              <a:ln w="19050">
                <a:noFill/>
              </a:ln>
              <a:effectLst/>
            </c:spPr>
            <c:extLst>
              <c:ext xmlns:c16="http://schemas.microsoft.com/office/drawing/2014/chart" uri="{C3380CC4-5D6E-409C-BE32-E72D297353CC}">
                <c16:uniqueId val="{00000003-97E0-43AC-9BF7-0821C5DCDC22}"/>
              </c:ext>
            </c:extLst>
          </c:dPt>
          <c:dPt>
            <c:idx val="2"/>
            <c:bubble3D val="0"/>
            <c:spPr>
              <a:solidFill>
                <a:schemeClr val="accent3"/>
              </a:solidFill>
              <a:ln w="19050">
                <a:noFill/>
              </a:ln>
              <a:effectLst/>
            </c:spPr>
            <c:extLst>
              <c:ext xmlns:c16="http://schemas.microsoft.com/office/drawing/2014/chart" uri="{C3380CC4-5D6E-409C-BE32-E72D297353CC}">
                <c16:uniqueId val="{00000005-97E0-43AC-9BF7-0821C5DCDC22}"/>
              </c:ext>
            </c:extLst>
          </c:dPt>
          <c:dPt>
            <c:idx val="3"/>
            <c:bubble3D val="0"/>
            <c:spPr>
              <a:solidFill>
                <a:schemeClr val="accent4"/>
              </a:solidFill>
              <a:ln w="19050">
                <a:noFill/>
              </a:ln>
              <a:effectLst/>
            </c:spPr>
            <c:extLst>
              <c:ext xmlns:c16="http://schemas.microsoft.com/office/drawing/2014/chart" uri="{C3380CC4-5D6E-409C-BE32-E72D297353CC}">
                <c16:uniqueId val="{00000007-97E0-43AC-9BF7-0821C5DCDC22}"/>
              </c:ext>
            </c:extLst>
          </c:dPt>
          <c:dPt>
            <c:idx val="4"/>
            <c:bubble3D val="0"/>
            <c:spPr>
              <a:solidFill>
                <a:schemeClr val="accent5"/>
              </a:solidFill>
              <a:ln w="19050">
                <a:noFill/>
              </a:ln>
              <a:effectLst/>
            </c:spPr>
            <c:extLst>
              <c:ext xmlns:c16="http://schemas.microsoft.com/office/drawing/2014/chart" uri="{C3380CC4-5D6E-409C-BE32-E72D297353CC}">
                <c16:uniqueId val="{00000009-97E0-43AC-9BF7-0821C5DCDC22}"/>
              </c:ext>
            </c:extLst>
          </c:dPt>
          <c:dPt>
            <c:idx val="5"/>
            <c:bubble3D val="0"/>
            <c:spPr>
              <a:solidFill>
                <a:schemeClr val="accent6"/>
              </a:solidFill>
              <a:ln w="19050">
                <a:noFill/>
              </a:ln>
              <a:effectLst/>
            </c:spPr>
            <c:extLst>
              <c:ext xmlns:c16="http://schemas.microsoft.com/office/drawing/2014/chart" uri="{C3380CC4-5D6E-409C-BE32-E72D297353CC}">
                <c16:uniqueId val="{0000000B-97E0-43AC-9BF7-0821C5DCDC22}"/>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97E0-43AC-9BF7-0821C5DCDC22}"/>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97E0-43AC-9BF7-0821C5DCDC22}"/>
              </c:ext>
            </c:extLst>
          </c:dPt>
          <c:dLbls>
            <c:dLbl>
              <c:idx val="0"/>
              <c:layout>
                <c:manualLayout>
                  <c:x val="0.15649078028623659"/>
                  <c:y val="-0.2908801262528313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7E0-43AC-9BF7-0821C5DCDC22}"/>
                </c:ext>
              </c:extLst>
            </c:dLbl>
            <c:dLbl>
              <c:idx val="1"/>
              <c:layout>
                <c:manualLayout>
                  <c:x val="-0.14683544303797466"/>
                  <c:y val="0.1269840917151766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E0-43AC-9BF7-0821C5DCDC22}"/>
                </c:ext>
              </c:extLst>
            </c:dLbl>
            <c:dLbl>
              <c:idx val="2"/>
              <c:layout>
                <c:manualLayout>
                  <c:x val="-0.20030850774310846"/>
                  <c:y val="-1.70112832980181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E0-43AC-9BF7-0821C5DCDC22}"/>
                </c:ext>
              </c:extLst>
            </c:dLbl>
            <c:dLbl>
              <c:idx val="3"/>
              <c:layout>
                <c:manualLayout>
                  <c:x val="-0.23613573844127037"/>
                  <c:y val="-4.1526668303887206E-3"/>
                </c:manualLayout>
              </c:layout>
              <c:tx>
                <c:rich>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n-lt"/>
                        <a:ea typeface="+mn-ea"/>
                        <a:cs typeface="+mn-cs"/>
                      </a:defRPr>
                    </a:pPr>
                    <a:fld id="{47651006-04CA-4267-8A63-496A19D39545}" type="CATEGORYNAME">
                      <a:rPr lang="en-GB"/>
                      <a:pPr>
                        <a:defRPr sz="1100">
                          <a:solidFill>
                            <a:sysClr val="windowText" lastClr="000000"/>
                          </a:solidFill>
                        </a:defRPr>
                      </a:pPr>
                      <a:t>[CATEGORY NAME]</a:t>
                    </a:fld>
                    <a:r>
                      <a:rPr lang="en-GB" baseline="0" dirty="0"/>
                      <a:t>, 3%</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69282700421941"/>
                      <c:h val="0.11238092116793146"/>
                    </c:manualLayout>
                  </c15:layout>
                  <c15:dlblFieldTable/>
                  <c15:showDataLabelsRange val="0"/>
                </c:ext>
                <c:ext xmlns:c16="http://schemas.microsoft.com/office/drawing/2014/chart" uri="{C3380CC4-5D6E-409C-BE32-E72D297353CC}">
                  <c16:uniqueId val="{00000007-97E0-43AC-9BF7-0821C5DCDC22}"/>
                </c:ext>
              </c:extLst>
            </c:dLbl>
            <c:dLbl>
              <c:idx val="4"/>
              <c:layout>
                <c:manualLayout>
                  <c:x val="-0.25245502009245302"/>
                  <c:y val="-9.855280418443782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262326895444616"/>
                      <c:h val="9.4878563772124766E-2"/>
                    </c:manualLayout>
                  </c15:layout>
                </c:ext>
                <c:ext xmlns:c16="http://schemas.microsoft.com/office/drawing/2014/chart" uri="{C3380CC4-5D6E-409C-BE32-E72D297353CC}">
                  <c16:uniqueId val="{00000009-97E0-43AC-9BF7-0821C5DCDC22}"/>
                </c:ext>
              </c:extLst>
            </c:dLbl>
            <c:dLbl>
              <c:idx val="5"/>
              <c:layout>
                <c:manualLayout>
                  <c:x val="-0.16708860759493671"/>
                  <c:y val="-0.1728394581678795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E0-43AC-9BF7-0821C5DCDC22}"/>
                </c:ext>
              </c:extLst>
            </c:dLbl>
            <c:dLbl>
              <c:idx val="6"/>
              <c:delete val="1"/>
              <c:extLst>
                <c:ext xmlns:c15="http://schemas.microsoft.com/office/drawing/2012/chart" uri="{CE6537A1-D6FC-4f65-9D91-7224C49458BB}"/>
                <c:ext xmlns:c16="http://schemas.microsoft.com/office/drawing/2014/chart" uri="{C3380CC4-5D6E-409C-BE32-E72D297353CC}">
                  <c16:uniqueId val="{0000000D-97E0-43AC-9BF7-0821C5DCDC22}"/>
                </c:ext>
              </c:extLst>
            </c:dLbl>
            <c:dLbl>
              <c:idx val="7"/>
              <c:layout>
                <c:manualLayout>
                  <c:x val="-2.3628691983122362E-2"/>
                  <c:y val="-0.162257450524948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7E0-43AC-9BF7-0821C5DCDC2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Income!$A$2:$A$9</c:f>
              <c:strCache>
                <c:ptCount val="8"/>
                <c:pt idx="0">
                  <c:v>Academic fees</c:v>
                </c:pt>
                <c:pt idx="1">
                  <c:v>Funding bodies</c:v>
                </c:pt>
                <c:pt idx="2">
                  <c:v>Research income</c:v>
                </c:pt>
                <c:pt idx="3">
                  <c:v>Residences, catering and conferences</c:v>
                </c:pt>
                <c:pt idx="4">
                  <c:v>Health authorities</c:v>
                </c:pt>
                <c:pt idx="5">
                  <c:v>Endowments, donations and interest</c:v>
                </c:pt>
                <c:pt idx="6">
                  <c:v>Capital grants</c:v>
                </c:pt>
                <c:pt idx="7">
                  <c:v>Other Income</c:v>
                </c:pt>
              </c:strCache>
            </c:strRef>
          </c:cat>
          <c:val>
            <c:numRef>
              <c:f>Income!$C$2:$C$9</c:f>
              <c:numCache>
                <c:formatCode>0%</c:formatCode>
                <c:ptCount val="8"/>
                <c:pt idx="0">
                  <c:v>0.49700591584775672</c:v>
                </c:pt>
                <c:pt idx="1">
                  <c:v>0.14781965293835647</c:v>
                </c:pt>
                <c:pt idx="2">
                  <c:v>0.196197244277592</c:v>
                </c:pt>
                <c:pt idx="3">
                  <c:v>3.5853051268754696E-2</c:v>
                </c:pt>
                <c:pt idx="4">
                  <c:v>1.3682651460857689E-2</c:v>
                </c:pt>
                <c:pt idx="5">
                  <c:v>2.799165041740044E-2</c:v>
                </c:pt>
                <c:pt idx="6">
                  <c:v>0</c:v>
                </c:pt>
                <c:pt idx="7">
                  <c:v>8.1449833789282014E-2</c:v>
                </c:pt>
              </c:numCache>
            </c:numRef>
          </c:val>
          <c:extLst>
            <c:ext xmlns:c16="http://schemas.microsoft.com/office/drawing/2014/chart" uri="{C3380CC4-5D6E-409C-BE32-E72D297353CC}">
              <c16:uniqueId val="{00000010-97E0-43AC-9BF7-0821C5DCDC2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9090735038688"/>
          <c:y val="0.10954802515968871"/>
          <c:w val="0.49568132777792739"/>
          <c:h val="0.81411432038157927"/>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B36A-4776-9D3F-340CA71A26F4}"/>
              </c:ext>
            </c:extLst>
          </c:dPt>
          <c:dPt>
            <c:idx val="1"/>
            <c:bubble3D val="0"/>
            <c:spPr>
              <a:solidFill>
                <a:schemeClr val="accent2"/>
              </a:solidFill>
              <a:ln w="19050">
                <a:noFill/>
              </a:ln>
              <a:effectLst/>
            </c:spPr>
            <c:extLst>
              <c:ext xmlns:c16="http://schemas.microsoft.com/office/drawing/2014/chart" uri="{C3380CC4-5D6E-409C-BE32-E72D297353CC}">
                <c16:uniqueId val="{00000003-B36A-4776-9D3F-340CA71A26F4}"/>
              </c:ext>
            </c:extLst>
          </c:dPt>
          <c:dPt>
            <c:idx val="2"/>
            <c:bubble3D val="0"/>
            <c:spPr>
              <a:solidFill>
                <a:schemeClr val="accent3"/>
              </a:solidFill>
              <a:ln w="19050">
                <a:noFill/>
              </a:ln>
              <a:effectLst/>
            </c:spPr>
            <c:extLst>
              <c:ext xmlns:c16="http://schemas.microsoft.com/office/drawing/2014/chart" uri="{C3380CC4-5D6E-409C-BE32-E72D297353CC}">
                <c16:uniqueId val="{00000005-B36A-4776-9D3F-340CA71A26F4}"/>
              </c:ext>
            </c:extLst>
          </c:dPt>
          <c:dPt>
            <c:idx val="3"/>
            <c:bubble3D val="0"/>
            <c:spPr>
              <a:solidFill>
                <a:schemeClr val="accent4"/>
              </a:solidFill>
              <a:ln w="19050">
                <a:noFill/>
              </a:ln>
              <a:effectLst/>
            </c:spPr>
            <c:extLst>
              <c:ext xmlns:c16="http://schemas.microsoft.com/office/drawing/2014/chart" uri="{C3380CC4-5D6E-409C-BE32-E72D297353CC}">
                <c16:uniqueId val="{00000007-B36A-4776-9D3F-340CA71A26F4}"/>
              </c:ext>
            </c:extLst>
          </c:dPt>
          <c:dPt>
            <c:idx val="4"/>
            <c:bubble3D val="0"/>
            <c:spPr>
              <a:solidFill>
                <a:schemeClr val="accent5"/>
              </a:solidFill>
              <a:ln w="19050">
                <a:noFill/>
              </a:ln>
              <a:effectLst/>
            </c:spPr>
            <c:extLst>
              <c:ext xmlns:c16="http://schemas.microsoft.com/office/drawing/2014/chart" uri="{C3380CC4-5D6E-409C-BE32-E72D297353CC}">
                <c16:uniqueId val="{00000009-B36A-4776-9D3F-340CA71A26F4}"/>
              </c:ext>
            </c:extLst>
          </c:dPt>
          <c:dPt>
            <c:idx val="5"/>
            <c:bubble3D val="0"/>
            <c:spPr>
              <a:solidFill>
                <a:schemeClr val="accent6"/>
              </a:solidFill>
              <a:ln w="19050">
                <a:noFill/>
              </a:ln>
              <a:effectLst/>
            </c:spPr>
            <c:extLst>
              <c:ext xmlns:c16="http://schemas.microsoft.com/office/drawing/2014/chart" uri="{C3380CC4-5D6E-409C-BE32-E72D297353CC}">
                <c16:uniqueId val="{0000000B-B36A-4776-9D3F-340CA71A26F4}"/>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B36A-4776-9D3F-340CA71A26F4}"/>
              </c:ext>
            </c:extLst>
          </c:dPt>
          <c:dLbls>
            <c:dLbl>
              <c:idx val="0"/>
              <c:layout>
                <c:manualLayout>
                  <c:x val="0.14659828686056631"/>
                  <c:y val="-0.26945966465370563"/>
                </c:manualLayout>
              </c:layout>
              <c:tx>
                <c:rich>
                  <a:bodyPr/>
                  <a:lstStyle/>
                  <a:p>
                    <a:fld id="{EA6A722E-CE0E-48DC-AE62-E3967C49674F}" type="CATEGORYNAME">
                      <a:rPr lang="en-US" dirty="0"/>
                      <a:pPr/>
                      <a:t>[CATEGORY NAME]</a:t>
                    </a:fld>
                    <a:r>
                      <a:rPr lang="en-US" baseline="0" dirty="0"/>
                      <a:t>, 40%</a:t>
                    </a:r>
                  </a:p>
                </c:rich>
              </c:tx>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6A-4776-9D3F-340CA71A26F4}"/>
                </c:ext>
              </c:extLst>
            </c:dLbl>
            <c:dLbl>
              <c:idx val="1"/>
              <c:layout>
                <c:manualLayout>
                  <c:x val="0.23085017586089171"/>
                  <c:y val="0.1069949234330982"/>
                </c:manualLayout>
              </c:layout>
              <c:tx>
                <c:rich>
                  <a:bodyPr/>
                  <a:lstStyle/>
                  <a:p>
                    <a:fld id="{B431300B-684D-48B4-AF0C-3525FC88DBED}" type="CATEGORYNAME">
                      <a:rPr lang="en-US"/>
                      <a:pPr/>
                      <a:t>[CATEGORY NAME]</a:t>
                    </a:fld>
                    <a:r>
                      <a:rPr lang="en-US" baseline="0" dirty="0"/>
                      <a:t>, 11%</a:t>
                    </a:r>
                  </a:p>
                </c:rich>
              </c:tx>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6A-4776-9D3F-340CA71A26F4}"/>
                </c:ext>
              </c:extLst>
            </c:dLbl>
            <c:dLbl>
              <c:idx val="2"/>
              <c:layout>
                <c:manualLayout>
                  <c:x val="-0.12469279572048168"/>
                  <c:y val="0.15170187895735127"/>
                </c:manualLayout>
              </c:layout>
              <c:tx>
                <c:rich>
                  <a:bodyPr/>
                  <a:lstStyle/>
                  <a:p>
                    <a:fld id="{27C84AB5-F982-4A2F-9DF9-DB53C5950A2A}" type="CATEGORYNAME">
                      <a:rPr lang="en-GB"/>
                      <a:pPr/>
                      <a:t>[CATEGORY NAME]</a:t>
                    </a:fld>
                    <a:r>
                      <a:rPr lang="en-GB" baseline="0" dirty="0"/>
                      <a:t>, 16%</a:t>
                    </a:r>
                  </a:p>
                </c:rich>
              </c:tx>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6A-4776-9D3F-340CA71A26F4}"/>
                </c:ext>
              </c:extLst>
            </c:dLbl>
            <c:dLbl>
              <c:idx val="3"/>
              <c:layout>
                <c:manualLayout>
                  <c:x val="-0.10554870999743529"/>
                  <c:y val="0.18945644821622828"/>
                </c:manualLayout>
              </c:layout>
              <c:tx>
                <c:rich>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n-lt"/>
                        <a:ea typeface="+mn-ea"/>
                        <a:cs typeface="+mn-cs"/>
                      </a:defRPr>
                    </a:pPr>
                    <a:fld id="{28AE7F1C-9D7D-4D9E-8BA9-D30A1285C2CA}" type="CATEGORYNAME">
                      <a:rPr lang="en-US"/>
                      <a:pPr>
                        <a:defRPr sz="1100">
                          <a:solidFill>
                            <a:sysClr val="windowText" lastClr="000000"/>
                          </a:solidFill>
                        </a:defRPr>
                      </a:pPr>
                      <a:t>[CATEGORY NAME]</a:t>
                    </a:fld>
                    <a:r>
                      <a:rPr lang="en-US" baseline="0" dirty="0"/>
                      <a:t>, 12%</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n-lt"/>
                      <a:ea typeface="+mn-ea"/>
                      <a:cs typeface="+mn-cs"/>
                    </a:defRPr>
                  </a:pPr>
                  <a:endParaRPr lang="en-US"/>
                </a:p>
              </c:txPr>
              <c:showLegendKey val="1"/>
              <c:showVal val="1"/>
              <c:showCatName val="1"/>
              <c:showSerName val="0"/>
              <c:showPercent val="0"/>
              <c:showBubbleSize val="0"/>
              <c:extLst>
                <c:ext xmlns:c15="http://schemas.microsoft.com/office/drawing/2012/chart" uri="{CE6537A1-D6FC-4f65-9D91-7224C49458BB}">
                  <c15:layout>
                    <c:manualLayout>
                      <c:w val="0.12066741294822834"/>
                      <c:h val="9.6697529357619036E-2"/>
                    </c:manualLayout>
                  </c15:layout>
                  <c15:dlblFieldTable/>
                  <c15:showDataLabelsRange val="0"/>
                </c:ext>
                <c:ext xmlns:c16="http://schemas.microsoft.com/office/drawing/2014/chart" uri="{C3380CC4-5D6E-409C-BE32-E72D297353CC}">
                  <c16:uniqueId val="{00000007-B36A-4776-9D3F-340CA71A26F4}"/>
                </c:ext>
              </c:extLst>
            </c:dLbl>
            <c:dLbl>
              <c:idx val="4"/>
              <c:layout>
                <c:manualLayout>
                  <c:x val="-9.9740238821598673E-2"/>
                  <c:y val="-0.18008476053666567"/>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n-lt"/>
                      <a:ea typeface="+mn-ea"/>
                      <a:cs typeface="+mn-cs"/>
                    </a:defRPr>
                  </a:pPr>
                  <a:endParaRPr lang="en-US"/>
                </a:p>
              </c:txPr>
              <c:showLegendKey val="1"/>
              <c:showVal val="1"/>
              <c:showCatName val="1"/>
              <c:showSerName val="0"/>
              <c:showPercent val="0"/>
              <c:showBubbleSize val="0"/>
              <c:extLst>
                <c:ext xmlns:c15="http://schemas.microsoft.com/office/drawing/2012/chart" uri="{CE6537A1-D6FC-4f65-9D91-7224C49458BB}">
                  <c15:layout>
                    <c:manualLayout>
                      <c:w val="0.14789072410584531"/>
                      <c:h val="0.16544147129787173"/>
                    </c:manualLayout>
                  </c15:layout>
                </c:ext>
                <c:ext xmlns:c16="http://schemas.microsoft.com/office/drawing/2014/chart" uri="{C3380CC4-5D6E-409C-BE32-E72D297353CC}">
                  <c16:uniqueId val="{00000009-B36A-4776-9D3F-340CA71A26F4}"/>
                </c:ext>
              </c:extLst>
            </c:dLbl>
            <c:dLbl>
              <c:idx val="5"/>
              <c:layout>
                <c:manualLayout>
                  <c:x val="-0.12964415319089767"/>
                  <c:y val="-0.18553853971995202"/>
                </c:manualLayout>
              </c:layout>
              <c:tx>
                <c:rich>
                  <a:bodyPr/>
                  <a:lstStyle/>
                  <a:p>
                    <a:fld id="{67F14D26-8687-45FF-ADD8-25EAE504B8C4}" type="CATEGORYNAME">
                      <a:rPr lang="en-GB"/>
                      <a:pPr/>
                      <a:t>[CATEGORY NAME]</a:t>
                    </a:fld>
                    <a:r>
                      <a:rPr lang="en-GB" baseline="0" dirty="0"/>
                      <a:t>, 16%</a:t>
                    </a:r>
                  </a:p>
                </c:rich>
              </c:tx>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36A-4776-9D3F-340CA71A26F4}"/>
                </c:ext>
              </c:extLst>
            </c:dLbl>
            <c:dLbl>
              <c:idx val="6"/>
              <c:layout>
                <c:manualLayout>
                  <c:x val="3.8755868940149686E-2"/>
                  <c:y val="-0.15022259066898505"/>
                </c:manualLayout>
              </c:layout>
              <c:tx>
                <c:rich>
                  <a:bodyPr/>
                  <a:lstStyle/>
                  <a:p>
                    <a:fld id="{0CE9C6AF-475A-49A4-908D-B960D3F0767C}" type="CATEGORYNAME">
                      <a:rPr lang="en-US"/>
                      <a:pPr/>
                      <a:t>[CATEGORY NAME]</a:t>
                    </a:fld>
                    <a:r>
                      <a:rPr lang="en-US" baseline="0" dirty="0"/>
                      <a:t>, 2%</a:t>
                    </a:r>
                  </a:p>
                </c:rich>
              </c:tx>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36A-4776-9D3F-340CA71A26F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1"/>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Consolidated!$A$39:$A$45</c:f>
              <c:strCache>
                <c:ptCount val="7"/>
                <c:pt idx="0">
                  <c:v>Academic schools</c:v>
                </c:pt>
                <c:pt idx="1">
                  <c:v>Academic services</c:v>
                </c:pt>
                <c:pt idx="2">
                  <c:v>Administration and central services</c:v>
                </c:pt>
                <c:pt idx="3">
                  <c:v>Premises</c:v>
                </c:pt>
                <c:pt idx="4">
                  <c:v>Residences, catering and conferences</c:v>
                </c:pt>
                <c:pt idx="5">
                  <c:v>Research grants and contracts</c:v>
                </c:pt>
                <c:pt idx="6">
                  <c:v>Other expenditure</c:v>
                </c:pt>
              </c:strCache>
            </c:strRef>
          </c:cat>
          <c:val>
            <c:numRef>
              <c:f>Consolidated!$I$39:$I$45</c:f>
              <c:numCache>
                <c:formatCode>0%</c:formatCode>
                <c:ptCount val="7"/>
                <c:pt idx="0">
                  <c:v>0.42090517734795851</c:v>
                </c:pt>
                <c:pt idx="1">
                  <c:v>0.11732957628924313</c:v>
                </c:pt>
                <c:pt idx="2">
                  <c:v>0.16831241796824284</c:v>
                </c:pt>
                <c:pt idx="3">
                  <c:v>0.12530682001611732</c:v>
                </c:pt>
                <c:pt idx="4">
                  <c:v>2.8763123506963653E-2</c:v>
                </c:pt>
                <c:pt idx="5">
                  <c:v>0.16749037264752351</c:v>
                </c:pt>
                <c:pt idx="6">
                  <c:v>-2.8107487776048958E-2</c:v>
                </c:pt>
              </c:numCache>
            </c:numRef>
          </c:val>
          <c:extLst>
            <c:ext xmlns:c16="http://schemas.microsoft.com/office/drawing/2014/chart" uri="{C3380CC4-5D6E-409C-BE32-E72D297353CC}">
              <c16:uniqueId val="{0000000E-B36A-4776-9D3F-340CA71A26F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0.36987</cdr:x>
      <cdr:y>0.36983</cdr:y>
    </cdr:from>
    <cdr:to>
      <cdr:x>0.65834</cdr:x>
      <cdr:y>0.72638</cdr:y>
    </cdr:to>
    <cdr:sp macro="" textlink="">
      <cdr:nvSpPr>
        <cdr:cNvPr id="2" name="TextBox 1"/>
        <cdr:cNvSpPr txBox="1"/>
      </cdr:nvSpPr>
      <cdr:spPr>
        <a:xfrm xmlns:a="http://schemas.openxmlformats.org/drawingml/2006/main">
          <a:off x="2537276" y="1886940"/>
          <a:ext cx="1978910" cy="1819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t>Newcastle University Total Income by Activity</a:t>
          </a:r>
        </a:p>
        <a:p xmlns:a="http://schemas.openxmlformats.org/drawingml/2006/main">
          <a:pPr algn="ctr"/>
          <a:r>
            <a:rPr lang="en-GB" sz="1600" b="1" dirty="0"/>
            <a:t>2022/23 £608.3m</a:t>
          </a:r>
        </a:p>
      </cdr:txBody>
    </cdr:sp>
  </cdr:relSizeAnchor>
</c:userShapes>
</file>

<file path=ppt/drawings/drawing2.xml><?xml version="1.0" encoding="utf-8"?>
<c:userShapes xmlns:c="http://schemas.openxmlformats.org/drawingml/2006/chart">
  <cdr:relSizeAnchor xmlns:cdr="http://schemas.openxmlformats.org/drawingml/2006/chartDrawing">
    <cdr:from>
      <cdr:x>0.32476</cdr:x>
      <cdr:y>0.31677</cdr:y>
    </cdr:from>
    <cdr:to>
      <cdr:x>0.6518</cdr:x>
      <cdr:y>0.63117</cdr:y>
    </cdr:to>
    <cdr:sp macro="" textlink="">
      <cdr:nvSpPr>
        <cdr:cNvPr id="2" name="TextBox 1"/>
        <cdr:cNvSpPr txBox="1"/>
      </cdr:nvSpPr>
      <cdr:spPr>
        <a:xfrm xmlns:a="http://schemas.openxmlformats.org/drawingml/2006/main">
          <a:off x="2249238" y="1665057"/>
          <a:ext cx="2265012" cy="1652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t>Newcastle University Total Expenditure by Activity</a:t>
          </a:r>
        </a:p>
        <a:p xmlns:a="http://schemas.openxmlformats.org/drawingml/2006/main">
          <a:pPr algn="ctr"/>
          <a:r>
            <a:rPr lang="en-GB" sz="1600" b="1" dirty="0"/>
            <a:t>2022/23</a:t>
          </a:r>
        </a:p>
        <a:p xmlns:a="http://schemas.openxmlformats.org/drawingml/2006/main">
          <a:pPr algn="ctr"/>
          <a:r>
            <a:rPr lang="en-GB" sz="1600" b="1" dirty="0"/>
            <a:t>£604.4m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erailed" panose="020B0503030101060003" pitchFamily="34"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erailed" panose="020B0503030101060003" pitchFamily="34" charset="77"/>
              </a:defRPr>
            </a:lvl1pPr>
          </a:lstStyle>
          <a:p>
            <a:fld id="{C2FED9F3-DFCC-3541-89F3-45FB564C9582}" type="datetimeFigureOut">
              <a:rPr lang="en-GB" smtClean="0"/>
              <a:pPr/>
              <a:t>22/04/2024</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erailed" panose="020B0503030101060003" pitchFamily="34"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erailed" panose="020B0503030101060003" pitchFamily="34" charset="77"/>
              </a:defRPr>
            </a:lvl1pPr>
          </a:lstStyle>
          <a:p>
            <a:fld id="{A053DDE6-AA85-CC4B-A952-8191F9DE90F6}" type="slidenum">
              <a:rPr lang="en-GB" smtClean="0"/>
              <a:pPr/>
              <a:t>‹#›</a:t>
            </a:fld>
            <a:endParaRPr lang="en-GB" dirty="0"/>
          </a:p>
        </p:txBody>
      </p:sp>
    </p:spTree>
    <p:extLst>
      <p:ext uri="{BB962C8B-B14F-4D97-AF65-F5344CB8AC3E}">
        <p14:creationId xmlns:p14="http://schemas.microsoft.com/office/powerpoint/2010/main" val="182616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erailed" panose="020B0503030101060003" pitchFamily="34" charset="77"/>
        <a:ea typeface="+mn-ea"/>
        <a:cs typeface="+mn-cs"/>
      </a:defRPr>
    </a:lvl1pPr>
    <a:lvl2pPr marL="457200" algn="l" defTabSz="914400" rtl="0" eaLnBrk="1" latinLnBrk="0" hangingPunct="1">
      <a:defRPr sz="1200" b="0" i="0" kern="1200">
        <a:solidFill>
          <a:schemeClr val="tx1"/>
        </a:solidFill>
        <a:latin typeface="Derailed" panose="020B0503030101060003" pitchFamily="34" charset="77"/>
        <a:ea typeface="+mn-ea"/>
        <a:cs typeface="+mn-cs"/>
      </a:defRPr>
    </a:lvl2pPr>
    <a:lvl3pPr marL="914400" algn="l" defTabSz="914400" rtl="0" eaLnBrk="1" latinLnBrk="0" hangingPunct="1">
      <a:defRPr sz="1200" b="0" i="0" kern="1200">
        <a:solidFill>
          <a:schemeClr val="tx1"/>
        </a:solidFill>
        <a:latin typeface="Derailed" panose="020B0503030101060003" pitchFamily="34" charset="77"/>
        <a:ea typeface="+mn-ea"/>
        <a:cs typeface="+mn-cs"/>
      </a:defRPr>
    </a:lvl3pPr>
    <a:lvl4pPr marL="1371600" algn="l" defTabSz="914400" rtl="0" eaLnBrk="1" latinLnBrk="0" hangingPunct="1">
      <a:defRPr sz="1200" b="0" i="0" kern="1200">
        <a:solidFill>
          <a:schemeClr val="tx1"/>
        </a:solidFill>
        <a:latin typeface="Derailed" panose="020B0503030101060003" pitchFamily="34" charset="77"/>
        <a:ea typeface="+mn-ea"/>
        <a:cs typeface="+mn-cs"/>
      </a:defRPr>
    </a:lvl4pPr>
    <a:lvl5pPr marL="1828800" algn="l" defTabSz="914400" rtl="0" eaLnBrk="1" latinLnBrk="0" hangingPunct="1">
      <a:defRPr sz="1200" b="0" i="0" kern="1200">
        <a:solidFill>
          <a:schemeClr val="tx1"/>
        </a:solidFill>
        <a:latin typeface="Derailed" panose="020B05030301010600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hotolib.ncl.ac.uk/asset-bank/action/browseItems?categoryId=3578&amp;categoryTypeId=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hotolib.ncl.ac.uk/asset-bank/action/browseItems?categoryId=3578&amp;categoryTypeId=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hotolib.ncl.ac.uk/asset-bank/action/browseItems?categoryId=3578&amp;categoryTypeId=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hotolib.ncl.ac.uk/asset-bank/action/browseItems?categoryId=3578&amp;categoryTypeId=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hotolib.ncl.ac.uk/asset-bank/action/browseItems?categoryId=3578&amp;categoryTypeId=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b="0" dirty="0"/>
              <a:t>FIXED Image / Presentation title slide. </a:t>
            </a:r>
          </a:p>
          <a:p>
            <a:r>
              <a:rPr lang="en-GB" b="0" dirty="0"/>
              <a:t>Insert title and sub-deck as required to start your presentation.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`1234567890-=</a:t>
            </a:r>
            <a:r>
              <a:rPr lang="en-GB" dirty="0" err="1"/>
              <a:t>qwertyuiop</a:t>
            </a:r>
            <a:r>
              <a:rPr lang="en-GB" dirty="0"/>
              <a:t>[]</a:t>
            </a:r>
            <a:r>
              <a:rPr lang="en-GB" dirty="0" err="1"/>
              <a:t>asdfghjkl</a:t>
            </a:r>
            <a:r>
              <a:rPr lang="en-GB" dirty="0"/>
              <a:t>;’#\</a:t>
            </a:r>
            <a:r>
              <a:rPr lang="en-GB" dirty="0" err="1"/>
              <a:t>zxcvbnm</a:t>
            </a:r>
            <a:r>
              <a:rPr lang="en-GB" dirty="0"/>
              <a:t>,./</a:t>
            </a:r>
          </a:p>
          <a:p>
            <a:r>
              <a:rPr lang="en-GB" dirty="0"/>
              <a:t>¬!”£$%^&amp;*()_+QWERTYUIOP{}ASDFGHJKL:@~|ZXCVBNM&lt;&gt;?</a:t>
            </a:r>
          </a:p>
        </p:txBody>
      </p:sp>
      <p:sp>
        <p:nvSpPr>
          <p:cNvPr id="4" name="Slide Number Placeholder 3"/>
          <p:cNvSpPr>
            <a:spLocks noGrp="1"/>
          </p:cNvSpPr>
          <p:nvPr>
            <p:ph type="sldNum" sz="quarter" idx="5"/>
          </p:nvPr>
        </p:nvSpPr>
        <p:spPr/>
        <p:txBody>
          <a:bodyPr/>
          <a:lstStyle/>
          <a:p>
            <a:fld id="{A053DDE6-AA85-CC4B-A952-8191F9DE90F6}" type="slidenum">
              <a:rPr lang="en-GB" smtClean="0"/>
              <a:pPr/>
              <a:t>1</a:t>
            </a:fld>
            <a:endParaRPr lang="en-GB" dirty="0"/>
          </a:p>
        </p:txBody>
      </p:sp>
    </p:spTree>
    <p:extLst>
      <p:ext uri="{BB962C8B-B14F-4D97-AF65-F5344CB8AC3E}">
        <p14:creationId xmlns:p14="http://schemas.microsoft.com/office/powerpoint/2010/main" val="130059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b="0" dirty="0">
                <a:solidFill>
                  <a:srgbClr val="FF0000"/>
                </a:solidFill>
              </a:rPr>
              <a:t>EDITABLE text/image slide. </a:t>
            </a:r>
          </a:p>
          <a:p>
            <a:endParaRPr lang="en-US" b="1" dirty="0"/>
          </a:p>
          <a:p>
            <a:r>
              <a:rPr lang="en-US" b="1" dirty="0"/>
              <a:t>To add an</a:t>
            </a:r>
            <a:r>
              <a:rPr lang="en-US" b="1" baseline="0" dirty="0"/>
              <a:t> image, </a:t>
            </a:r>
            <a:r>
              <a:rPr lang="en-US" b="1" dirty="0"/>
              <a:t>click on image icon and select from your files, or drag it into place. Please</a:t>
            </a:r>
            <a:r>
              <a:rPr lang="en-US" b="1" baseline="0" dirty="0"/>
              <a:t> note:</a:t>
            </a:r>
            <a:r>
              <a:rPr lang="en-US" b="1" dirty="0"/>
              <a:t> </a:t>
            </a:r>
            <a:r>
              <a:rPr lang="en-US" b="1" baseline="0" dirty="0"/>
              <a:t>there are a selection of images cropped for this exact size on the University image library photo </a:t>
            </a:r>
            <a:r>
              <a:rPr lang="en-GB" dirty="0">
                <a:hlinkClick r:id="rId3"/>
              </a:rPr>
              <a:t>http://photolib.ncl.ac.uk/asset-bank/action/browseItems?categoryId=3578&amp;categoryTypeId=1</a:t>
            </a:r>
            <a:r>
              <a:rPr lang="en-GB" dirty="0"/>
              <a:t> </a:t>
            </a:r>
            <a:endParaRPr lang="en-US" b="1" dirty="0"/>
          </a:p>
        </p:txBody>
      </p:sp>
      <p:sp>
        <p:nvSpPr>
          <p:cNvPr id="4" name="Slide Number Placeholder 3"/>
          <p:cNvSpPr>
            <a:spLocks noGrp="1"/>
          </p:cNvSpPr>
          <p:nvPr>
            <p:ph type="sldNum" sz="quarter" idx="5"/>
          </p:nvPr>
        </p:nvSpPr>
        <p:spPr/>
        <p:txBody>
          <a:bodyPr/>
          <a:lstStyle/>
          <a:p>
            <a:fld id="{A053DDE6-AA85-CC4B-A952-8191F9DE90F6}" type="slidenum">
              <a:rPr lang="en-GB" smtClean="0"/>
              <a:pPr/>
              <a:t>2</a:t>
            </a:fld>
            <a:endParaRPr lang="en-GB" dirty="0"/>
          </a:p>
        </p:txBody>
      </p:sp>
    </p:spTree>
    <p:extLst>
      <p:ext uri="{BB962C8B-B14F-4D97-AF65-F5344CB8AC3E}">
        <p14:creationId xmlns:p14="http://schemas.microsoft.com/office/powerpoint/2010/main" val="317552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b="0" dirty="0">
                <a:solidFill>
                  <a:srgbClr val="FF0000"/>
                </a:solidFill>
              </a:rPr>
              <a:t>EDITABLE text/image slide. </a:t>
            </a:r>
          </a:p>
          <a:p>
            <a:endParaRPr lang="en-US" b="1" dirty="0"/>
          </a:p>
          <a:p>
            <a:r>
              <a:rPr lang="en-US" b="1" dirty="0"/>
              <a:t>To add an</a:t>
            </a:r>
            <a:r>
              <a:rPr lang="en-US" b="1" baseline="0" dirty="0"/>
              <a:t> image, </a:t>
            </a:r>
            <a:r>
              <a:rPr lang="en-US" b="1" dirty="0"/>
              <a:t>click on image icon and select from your files, or drag it into place. Please</a:t>
            </a:r>
            <a:r>
              <a:rPr lang="en-US" b="1" baseline="0" dirty="0"/>
              <a:t> note:</a:t>
            </a:r>
            <a:r>
              <a:rPr lang="en-US" b="1" dirty="0"/>
              <a:t> </a:t>
            </a:r>
            <a:r>
              <a:rPr lang="en-US" b="1" baseline="0" dirty="0"/>
              <a:t>there are a selection of images cropped for this exact size on the University image library photo </a:t>
            </a:r>
            <a:r>
              <a:rPr lang="en-GB" dirty="0">
                <a:hlinkClick r:id="rId3"/>
              </a:rPr>
              <a:t>http://photolib.ncl.ac.uk/asset-bank/action/browseItems?categoryId=3578&amp;categoryTypeId=1</a:t>
            </a:r>
            <a:r>
              <a:rPr lang="en-GB" dirty="0"/>
              <a:t> </a:t>
            </a:r>
            <a:endParaRPr lang="en-US" b="1" dirty="0"/>
          </a:p>
        </p:txBody>
      </p:sp>
      <p:sp>
        <p:nvSpPr>
          <p:cNvPr id="4" name="Slide Number Placeholder 3"/>
          <p:cNvSpPr>
            <a:spLocks noGrp="1"/>
          </p:cNvSpPr>
          <p:nvPr>
            <p:ph type="sldNum" sz="quarter" idx="5"/>
          </p:nvPr>
        </p:nvSpPr>
        <p:spPr/>
        <p:txBody>
          <a:bodyPr/>
          <a:lstStyle/>
          <a:p>
            <a:fld id="{A053DDE6-AA85-CC4B-A952-8191F9DE90F6}" type="slidenum">
              <a:rPr lang="en-GB" smtClean="0"/>
              <a:pPr/>
              <a:t>5</a:t>
            </a:fld>
            <a:endParaRPr lang="en-GB" dirty="0"/>
          </a:p>
        </p:txBody>
      </p:sp>
    </p:spTree>
    <p:extLst>
      <p:ext uri="{BB962C8B-B14F-4D97-AF65-F5344CB8AC3E}">
        <p14:creationId xmlns:p14="http://schemas.microsoft.com/office/powerpoint/2010/main" val="177572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b="0" dirty="0">
                <a:solidFill>
                  <a:srgbClr val="FF0000"/>
                </a:solidFill>
              </a:rPr>
              <a:t>EDITABLE text/image slide. </a:t>
            </a:r>
          </a:p>
          <a:p>
            <a:endParaRPr lang="en-US" b="1" dirty="0"/>
          </a:p>
          <a:p>
            <a:r>
              <a:rPr lang="en-US" b="1" dirty="0"/>
              <a:t>To add an</a:t>
            </a:r>
            <a:r>
              <a:rPr lang="en-US" b="1" baseline="0" dirty="0"/>
              <a:t> image, </a:t>
            </a:r>
            <a:r>
              <a:rPr lang="en-US" b="1" dirty="0"/>
              <a:t>click on image icon and select from your files, or drag it into place. Please</a:t>
            </a:r>
            <a:r>
              <a:rPr lang="en-US" b="1" baseline="0" dirty="0"/>
              <a:t> note:</a:t>
            </a:r>
            <a:r>
              <a:rPr lang="en-US" b="1" dirty="0"/>
              <a:t> </a:t>
            </a:r>
            <a:r>
              <a:rPr lang="en-US" b="1" baseline="0" dirty="0"/>
              <a:t>there are a selection of images cropped for this exact size on the University image library photo </a:t>
            </a:r>
            <a:r>
              <a:rPr lang="en-GB" dirty="0">
                <a:hlinkClick r:id="rId3"/>
              </a:rPr>
              <a:t>http://photolib.ncl.ac.uk/asset-bank/action/browseItems?categoryId=3578&amp;categoryTypeId=1</a:t>
            </a:r>
            <a:r>
              <a:rPr lang="en-GB" dirty="0"/>
              <a:t> </a:t>
            </a:r>
            <a:endParaRPr lang="en-US" b="1" dirty="0"/>
          </a:p>
        </p:txBody>
      </p:sp>
      <p:sp>
        <p:nvSpPr>
          <p:cNvPr id="4" name="Slide Number Placeholder 3"/>
          <p:cNvSpPr>
            <a:spLocks noGrp="1"/>
          </p:cNvSpPr>
          <p:nvPr>
            <p:ph type="sldNum" sz="quarter" idx="5"/>
          </p:nvPr>
        </p:nvSpPr>
        <p:spPr/>
        <p:txBody>
          <a:bodyPr/>
          <a:lstStyle/>
          <a:p>
            <a:fld id="{A053DDE6-AA85-CC4B-A952-8191F9DE90F6}" type="slidenum">
              <a:rPr lang="en-GB" smtClean="0"/>
              <a:pPr/>
              <a:t>6</a:t>
            </a:fld>
            <a:endParaRPr lang="en-GB" dirty="0"/>
          </a:p>
        </p:txBody>
      </p:sp>
    </p:spTree>
    <p:extLst>
      <p:ext uri="{BB962C8B-B14F-4D97-AF65-F5344CB8AC3E}">
        <p14:creationId xmlns:p14="http://schemas.microsoft.com/office/powerpoint/2010/main" val="117701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b="0" dirty="0">
                <a:solidFill>
                  <a:srgbClr val="FF0000"/>
                </a:solidFill>
              </a:rPr>
              <a:t>EDITABLE text/image slide. </a:t>
            </a:r>
          </a:p>
          <a:p>
            <a:endParaRPr lang="en-US" b="1" dirty="0"/>
          </a:p>
          <a:p>
            <a:r>
              <a:rPr lang="en-US" b="1" dirty="0"/>
              <a:t>To add an</a:t>
            </a:r>
            <a:r>
              <a:rPr lang="en-US" b="1" baseline="0" dirty="0"/>
              <a:t> image, </a:t>
            </a:r>
            <a:r>
              <a:rPr lang="en-US" b="1" dirty="0"/>
              <a:t>click on image icon and select from your files, or drag it into place. Please</a:t>
            </a:r>
            <a:r>
              <a:rPr lang="en-US" b="1" baseline="0" dirty="0"/>
              <a:t> note:</a:t>
            </a:r>
            <a:r>
              <a:rPr lang="en-US" b="1" dirty="0"/>
              <a:t> </a:t>
            </a:r>
            <a:r>
              <a:rPr lang="en-US" b="1" baseline="0" dirty="0"/>
              <a:t>there are a selection of images cropped for this exact size on the University image library photo </a:t>
            </a:r>
            <a:r>
              <a:rPr lang="en-GB" dirty="0">
                <a:hlinkClick r:id="rId3"/>
              </a:rPr>
              <a:t>http://photolib.ncl.ac.uk/asset-bank/action/browseItems?categoryId=3578&amp;categoryTypeId=1</a:t>
            </a:r>
            <a:r>
              <a:rPr lang="en-GB" dirty="0"/>
              <a:t> </a:t>
            </a:r>
            <a:endParaRPr lang="en-US" b="1" dirty="0"/>
          </a:p>
        </p:txBody>
      </p:sp>
      <p:sp>
        <p:nvSpPr>
          <p:cNvPr id="4" name="Slide Number Placeholder 3"/>
          <p:cNvSpPr>
            <a:spLocks noGrp="1"/>
          </p:cNvSpPr>
          <p:nvPr>
            <p:ph type="sldNum" sz="quarter" idx="5"/>
          </p:nvPr>
        </p:nvSpPr>
        <p:spPr/>
        <p:txBody>
          <a:bodyPr/>
          <a:lstStyle/>
          <a:p>
            <a:fld id="{A053DDE6-AA85-CC4B-A952-8191F9DE90F6}" type="slidenum">
              <a:rPr lang="en-GB" smtClean="0"/>
              <a:pPr/>
              <a:t>7</a:t>
            </a:fld>
            <a:endParaRPr lang="en-GB" dirty="0"/>
          </a:p>
        </p:txBody>
      </p:sp>
    </p:spTree>
    <p:extLst>
      <p:ext uri="{BB962C8B-B14F-4D97-AF65-F5344CB8AC3E}">
        <p14:creationId xmlns:p14="http://schemas.microsoft.com/office/powerpoint/2010/main" val="366158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b="0" dirty="0">
                <a:solidFill>
                  <a:srgbClr val="FF0000"/>
                </a:solidFill>
              </a:rPr>
              <a:t>EDITABLE text/image slide. </a:t>
            </a:r>
          </a:p>
          <a:p>
            <a:endParaRPr lang="en-US" b="1" dirty="0"/>
          </a:p>
          <a:p>
            <a:r>
              <a:rPr lang="en-US" b="1" dirty="0"/>
              <a:t>To add an</a:t>
            </a:r>
            <a:r>
              <a:rPr lang="en-US" b="1" baseline="0" dirty="0"/>
              <a:t> image, </a:t>
            </a:r>
            <a:r>
              <a:rPr lang="en-US" b="1" dirty="0"/>
              <a:t>click on image icon and select from your files, or drag it into place. Please</a:t>
            </a:r>
            <a:r>
              <a:rPr lang="en-US" b="1" baseline="0" dirty="0"/>
              <a:t> note:</a:t>
            </a:r>
            <a:r>
              <a:rPr lang="en-US" b="1" dirty="0"/>
              <a:t> </a:t>
            </a:r>
            <a:r>
              <a:rPr lang="en-US" b="1" baseline="0" dirty="0"/>
              <a:t>there are a selection of images cropped for this exact size on the University image library photo </a:t>
            </a:r>
            <a:r>
              <a:rPr lang="en-GB" dirty="0">
                <a:hlinkClick r:id="rId3"/>
              </a:rPr>
              <a:t>http://photolib.ncl.ac.uk/asset-bank/action/browseItems?categoryId=3578&amp;categoryTypeId=1</a:t>
            </a:r>
            <a:r>
              <a:rPr lang="en-GB" dirty="0"/>
              <a:t> </a:t>
            </a:r>
            <a:endParaRPr lang="en-US" b="1" dirty="0"/>
          </a:p>
        </p:txBody>
      </p:sp>
      <p:sp>
        <p:nvSpPr>
          <p:cNvPr id="4" name="Slide Number Placeholder 3"/>
          <p:cNvSpPr>
            <a:spLocks noGrp="1"/>
          </p:cNvSpPr>
          <p:nvPr>
            <p:ph type="sldNum" sz="quarter" idx="5"/>
          </p:nvPr>
        </p:nvSpPr>
        <p:spPr/>
        <p:txBody>
          <a:bodyPr/>
          <a:lstStyle/>
          <a:p>
            <a:fld id="{A053DDE6-AA85-CC4B-A952-8191F9DE90F6}" type="slidenum">
              <a:rPr lang="en-GB" smtClean="0"/>
              <a:pPr/>
              <a:t>8</a:t>
            </a:fld>
            <a:endParaRPr lang="en-GB" dirty="0"/>
          </a:p>
        </p:txBody>
      </p:sp>
    </p:spTree>
    <p:extLst>
      <p:ext uri="{BB962C8B-B14F-4D97-AF65-F5344CB8AC3E}">
        <p14:creationId xmlns:p14="http://schemas.microsoft.com/office/powerpoint/2010/main" val="1820953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07AA33-1A8C-2644-AA69-AF22DDDF9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0" y="0"/>
            <a:ext cx="9905381" cy="6858000"/>
          </a:xfrm>
          <a:prstGeom prst="rect">
            <a:avLst/>
          </a:prstGeom>
        </p:spPr>
      </p:pic>
      <p:sp>
        <p:nvSpPr>
          <p:cNvPr id="2" name="Title 1">
            <a:extLst>
              <a:ext uri="{FF2B5EF4-FFF2-40B4-BE49-F238E27FC236}">
                <a16:creationId xmlns:a16="http://schemas.microsoft.com/office/drawing/2014/main" id="{5D573F76-A835-A549-9E6A-54675143A664}"/>
              </a:ext>
            </a:extLst>
          </p:cNvPr>
          <p:cNvSpPr>
            <a:spLocks noGrp="1"/>
          </p:cNvSpPr>
          <p:nvPr>
            <p:ph type="ctrTitle" hasCustomPrompt="1"/>
          </p:nvPr>
        </p:nvSpPr>
        <p:spPr>
          <a:xfrm>
            <a:off x="575678" y="1043273"/>
            <a:ext cx="6782212" cy="2387600"/>
          </a:xfrm>
        </p:spPr>
        <p:txBody>
          <a:bodyPr anchor="b"/>
          <a:lstStyle>
            <a:lvl1pPr algn="l">
              <a:defRPr sz="4000" b="1" i="0">
                <a:solidFill>
                  <a:schemeClr val="bg1"/>
                </a:solidFill>
                <a:latin typeface="Derailed" panose="020B0503030101060003" pitchFamily="34" charset="77"/>
              </a:defRPr>
            </a:lvl1pPr>
          </a:lstStyle>
          <a:p>
            <a:r>
              <a:rPr lang="en-US" dirty="0"/>
              <a:t>Click to edit </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F2856F2F-4FE7-B44D-97AA-C9C9EBABF258}"/>
              </a:ext>
            </a:extLst>
          </p:cNvPr>
          <p:cNvSpPr>
            <a:spLocks noGrp="1"/>
          </p:cNvSpPr>
          <p:nvPr>
            <p:ph type="subTitle" idx="1"/>
          </p:nvPr>
        </p:nvSpPr>
        <p:spPr>
          <a:xfrm>
            <a:off x="593763" y="3525402"/>
            <a:ext cx="6764128" cy="1591909"/>
          </a:xfrm>
        </p:spPr>
        <p:txBody>
          <a:bodyPr/>
          <a:lstStyle>
            <a:lvl1pPr marL="0" indent="0" algn="l">
              <a:buNone/>
              <a:defRPr sz="2000" b="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44D1DBE8-9384-194E-8247-99FB7E2E5EFD}"/>
              </a:ext>
            </a:extLst>
          </p:cNvPr>
          <p:cNvSpPr>
            <a:spLocks noGrp="1"/>
          </p:cNvSpPr>
          <p:nvPr>
            <p:ph type="dt" sz="half" idx="10"/>
          </p:nvPr>
        </p:nvSpPr>
        <p:spPr>
          <a:xfrm>
            <a:off x="593763" y="6059277"/>
            <a:ext cx="2228850" cy="274848"/>
          </a:xfrm>
          <a:prstGeom prst="rect">
            <a:avLst/>
          </a:prstGeom>
        </p:spPr>
        <p:txBody>
          <a:bodyPr lIns="0" tIns="0" rIns="0" bIns="0" anchor="b"/>
          <a:lstStyle>
            <a:lvl1pPr>
              <a:defRPr sz="1401" b="0" i="0">
                <a:solidFill>
                  <a:schemeClr val="bg1"/>
                </a:solidFill>
                <a:latin typeface="Derailed" panose="020B0503030101060003" pitchFamily="34" charset="77"/>
              </a:defRPr>
            </a:lvl1pPr>
          </a:lstStyle>
          <a:p>
            <a:endParaRPr lang="en-GB" dirty="0"/>
          </a:p>
        </p:txBody>
      </p:sp>
      <p:sp>
        <p:nvSpPr>
          <p:cNvPr id="12" name="TextBox 11">
            <a:extLst>
              <a:ext uri="{FF2B5EF4-FFF2-40B4-BE49-F238E27FC236}">
                <a16:creationId xmlns:a16="http://schemas.microsoft.com/office/drawing/2014/main" id="{EB4BF4A2-7001-974D-B311-951B6C2D2140}"/>
              </a:ext>
            </a:extLst>
          </p:cNvPr>
          <p:cNvSpPr txBox="1"/>
          <p:nvPr userDrawn="1"/>
        </p:nvSpPr>
        <p:spPr>
          <a:xfrm>
            <a:off x="5688363" y="6088668"/>
            <a:ext cx="3339056" cy="309315"/>
          </a:xfrm>
          <a:prstGeom prst="rect">
            <a:avLst/>
          </a:prstGeom>
          <a:noFill/>
        </p:spPr>
        <p:txBody>
          <a:bodyPr wrap="none" lIns="0" tIns="0" rIns="0" bIns="0" rtlCol="0" anchor="b" anchorCtr="0">
            <a:sp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2010" b="1" i="0" kern="1200" dirty="0">
                <a:solidFill>
                  <a:schemeClr val="bg1"/>
                </a:solidFill>
                <a:effectLst/>
                <a:latin typeface="Derailed" panose="020B0503030101060003" pitchFamily="34" charset="77"/>
                <a:ea typeface="+mn-ea"/>
                <a:cs typeface="+mn-cs"/>
              </a:rPr>
              <a:t>From Newcastle. </a:t>
            </a:r>
            <a:r>
              <a:rPr lang="en-GB" sz="2010" b="1" i="0" kern="1200" dirty="0">
                <a:solidFill>
                  <a:schemeClr val="accent4"/>
                </a:solidFill>
                <a:effectLst/>
                <a:latin typeface="Derailed" panose="020B0503030101060003" pitchFamily="34" charset="77"/>
                <a:ea typeface="+mn-ea"/>
                <a:cs typeface="+mn-cs"/>
              </a:rPr>
              <a:t>For the world.</a:t>
            </a:r>
          </a:p>
        </p:txBody>
      </p:sp>
      <p:pic>
        <p:nvPicPr>
          <p:cNvPr id="8" name="Picture 7">
            <a:extLst>
              <a:ext uri="{FF2B5EF4-FFF2-40B4-BE49-F238E27FC236}">
                <a16:creationId xmlns:a16="http://schemas.microsoft.com/office/drawing/2014/main" id="{F9116470-A7C9-BC41-B858-60F4D3F5149E}"/>
              </a:ext>
            </a:extLst>
          </p:cNvPr>
          <p:cNvPicPr>
            <a:picLocks noChangeAspect="1"/>
          </p:cNvPicPr>
          <p:nvPr userDrawn="1"/>
        </p:nvPicPr>
        <p:blipFill>
          <a:blip r:embed="rId3"/>
          <a:stretch>
            <a:fillRect/>
          </a:stretch>
        </p:blipFill>
        <p:spPr>
          <a:xfrm>
            <a:off x="7766958" y="441207"/>
            <a:ext cx="1887216" cy="673152"/>
          </a:xfrm>
          <a:prstGeom prst="rect">
            <a:avLst/>
          </a:prstGeom>
        </p:spPr>
      </p:pic>
    </p:spTree>
    <p:extLst>
      <p:ext uri="{BB962C8B-B14F-4D97-AF65-F5344CB8AC3E}">
        <p14:creationId xmlns:p14="http://schemas.microsoft.com/office/powerpoint/2010/main" val="20990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Narrow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411696" y="1079432"/>
            <a:ext cx="2859379" cy="730370"/>
          </a:xfrm>
        </p:spPr>
        <p:txBody>
          <a:bodyPr/>
          <a:lstStyle>
            <a:lvl1pPr>
              <a:defRPr>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419200" y="2012400"/>
            <a:ext cx="2851875"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9" name="Content Placeholder 3">
            <a:extLst>
              <a:ext uri="{FF2B5EF4-FFF2-40B4-BE49-F238E27FC236}">
                <a16:creationId xmlns:a16="http://schemas.microsoft.com/office/drawing/2014/main" id="{282CCB69-211F-4783-9C3D-47A7EC531D33}"/>
              </a:ext>
            </a:extLst>
          </p:cNvPr>
          <p:cNvSpPr>
            <a:spLocks noGrp="1"/>
          </p:cNvSpPr>
          <p:nvPr>
            <p:ph sz="half" idx="2"/>
          </p:nvPr>
        </p:nvSpPr>
        <p:spPr>
          <a:xfrm>
            <a:off x="3527063" y="2012400"/>
            <a:ext cx="2851875" cy="4189412"/>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7">
            <a:extLst>
              <a:ext uri="{FF2B5EF4-FFF2-40B4-BE49-F238E27FC236}">
                <a16:creationId xmlns:a16="http://schemas.microsoft.com/office/drawing/2014/main" id="{F94AA126-57B5-428E-BFD4-C0125342734A}"/>
              </a:ext>
            </a:extLst>
          </p:cNvPr>
          <p:cNvSpPr>
            <a:spLocks noGrp="1"/>
          </p:cNvSpPr>
          <p:nvPr>
            <p:ph type="body" sz="quarter" idx="14"/>
          </p:nvPr>
        </p:nvSpPr>
        <p:spPr>
          <a:xfrm>
            <a:off x="3526433" y="1079380"/>
            <a:ext cx="2859584" cy="730370"/>
          </a:xfrm>
        </p:spPr>
        <p:txBody>
          <a:bodyPr bIns="0" anchor="b" anchorCtr="0"/>
          <a:lstStyle>
            <a:lvl1pPr>
              <a:defRPr lang="en-US" sz="1801" b="1" i="0" kern="1200" dirty="0" smtClean="0">
                <a:solidFill>
                  <a:schemeClr val="tx1"/>
                </a:solidFill>
                <a:latin typeface="Derailed" panose="020B0503030101060003" pitchFamily="34" charset="77"/>
                <a:ea typeface="+mj-ea"/>
                <a:cs typeface="+mj-cs"/>
              </a:defRPr>
            </a:lvl1pPr>
          </a:lstStyle>
          <a:p>
            <a:pPr lvl="0"/>
            <a:r>
              <a:rPr lang="en-US" dirty="0"/>
              <a:t>Edit Master </a:t>
            </a:r>
          </a:p>
          <a:p>
            <a:pPr lvl="0"/>
            <a:r>
              <a:rPr lang="en-US" dirty="0"/>
              <a:t>text styles</a:t>
            </a:r>
          </a:p>
        </p:txBody>
      </p:sp>
      <p:sp>
        <p:nvSpPr>
          <p:cNvPr id="13" name="Text Placeholder 8">
            <a:extLst>
              <a:ext uri="{FF2B5EF4-FFF2-40B4-BE49-F238E27FC236}">
                <a16:creationId xmlns:a16="http://schemas.microsoft.com/office/drawing/2014/main" id="{83F725CB-3439-4650-8EE9-40D1FCE93BCE}"/>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383808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Narrow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411696" y="1079432"/>
            <a:ext cx="2859379" cy="730370"/>
          </a:xfrm>
        </p:spPr>
        <p:txBody>
          <a:bodyPr/>
          <a:lstStyle>
            <a:lvl1pPr>
              <a:defRPr>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419200" y="2012400"/>
            <a:ext cx="2851875"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7158317-8A9D-3D4C-B6B9-3059AAA22424}"/>
              </a:ext>
            </a:extLst>
          </p:cNvPr>
          <p:cNvSpPr>
            <a:spLocks noGrp="1"/>
          </p:cNvSpPr>
          <p:nvPr>
            <p:ph sz="half" idx="2"/>
          </p:nvPr>
        </p:nvSpPr>
        <p:spPr>
          <a:xfrm>
            <a:off x="3527063" y="2012400"/>
            <a:ext cx="2851875" cy="4189412"/>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9" name="Content Placeholder 3">
            <a:extLst>
              <a:ext uri="{FF2B5EF4-FFF2-40B4-BE49-F238E27FC236}">
                <a16:creationId xmlns:a16="http://schemas.microsoft.com/office/drawing/2014/main" id="{F67B34DB-089D-6043-A4E4-29235A2748CB}"/>
              </a:ext>
            </a:extLst>
          </p:cNvPr>
          <p:cNvSpPr>
            <a:spLocks noGrp="1"/>
          </p:cNvSpPr>
          <p:nvPr>
            <p:ph sz="half" idx="13"/>
          </p:nvPr>
        </p:nvSpPr>
        <p:spPr>
          <a:xfrm>
            <a:off x="6694960" y="2012400"/>
            <a:ext cx="2851875"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2A52667A-CCA9-46DB-A4D4-05C94BDFE034}"/>
              </a:ext>
            </a:extLst>
          </p:cNvPr>
          <p:cNvSpPr>
            <a:spLocks noGrp="1"/>
          </p:cNvSpPr>
          <p:nvPr>
            <p:ph type="body" sz="quarter" idx="14"/>
          </p:nvPr>
        </p:nvSpPr>
        <p:spPr>
          <a:xfrm>
            <a:off x="3526433" y="1079380"/>
            <a:ext cx="2859584" cy="730370"/>
          </a:xfrm>
        </p:spPr>
        <p:txBody>
          <a:bodyPr bIns="0" anchor="b" anchorCtr="0"/>
          <a:lstStyle>
            <a:lvl1pPr>
              <a:defRPr lang="en-US" sz="1801" b="1" i="0" kern="1200" dirty="0" smtClean="0">
                <a:solidFill>
                  <a:schemeClr val="tx1"/>
                </a:solidFill>
                <a:latin typeface="Derailed" panose="020B0503030101060003" pitchFamily="34" charset="77"/>
                <a:ea typeface="+mj-ea"/>
                <a:cs typeface="+mj-cs"/>
              </a:defRPr>
            </a:lvl1pPr>
          </a:lstStyle>
          <a:p>
            <a:pPr lvl="0"/>
            <a:r>
              <a:rPr lang="en-US" dirty="0"/>
              <a:t>Edit Master </a:t>
            </a:r>
          </a:p>
          <a:p>
            <a:pPr lvl="0"/>
            <a:r>
              <a:rPr lang="en-US" dirty="0"/>
              <a:t>text styles</a:t>
            </a:r>
          </a:p>
        </p:txBody>
      </p:sp>
      <p:sp>
        <p:nvSpPr>
          <p:cNvPr id="12" name="Text Placeholder 7">
            <a:extLst>
              <a:ext uri="{FF2B5EF4-FFF2-40B4-BE49-F238E27FC236}">
                <a16:creationId xmlns:a16="http://schemas.microsoft.com/office/drawing/2014/main" id="{141B8332-414A-4056-A9EE-6260B3FF3058}"/>
              </a:ext>
            </a:extLst>
          </p:cNvPr>
          <p:cNvSpPr>
            <a:spLocks noGrp="1"/>
          </p:cNvSpPr>
          <p:nvPr>
            <p:ph type="body" sz="quarter" idx="15"/>
          </p:nvPr>
        </p:nvSpPr>
        <p:spPr>
          <a:xfrm>
            <a:off x="6686011" y="1079432"/>
            <a:ext cx="2859584" cy="730370"/>
          </a:xfrm>
        </p:spPr>
        <p:txBody>
          <a:bodyPr bIns="0" anchor="b" anchorCtr="0"/>
          <a:lstStyle>
            <a:lvl1pPr>
              <a:defRPr lang="en-US" sz="1801" b="1" i="0" kern="1200" dirty="0" smtClean="0">
                <a:solidFill>
                  <a:schemeClr val="tx1"/>
                </a:solidFill>
                <a:latin typeface="Derailed" panose="020B0503030101060003" pitchFamily="34" charset="77"/>
                <a:ea typeface="+mj-ea"/>
                <a:cs typeface="+mj-cs"/>
              </a:defRPr>
            </a:lvl1pPr>
          </a:lstStyle>
          <a:p>
            <a:pPr lvl="0"/>
            <a:r>
              <a:rPr lang="en-US" dirty="0"/>
              <a:t>Edit Master </a:t>
            </a:r>
          </a:p>
          <a:p>
            <a:pPr lvl="0"/>
            <a:r>
              <a:rPr lang="en-US" dirty="0"/>
              <a:t>text styles</a:t>
            </a:r>
          </a:p>
        </p:txBody>
      </p:sp>
      <p:sp>
        <p:nvSpPr>
          <p:cNvPr id="15" name="Text Placeholder 8">
            <a:extLst>
              <a:ext uri="{FF2B5EF4-FFF2-40B4-BE49-F238E27FC236}">
                <a16:creationId xmlns:a16="http://schemas.microsoft.com/office/drawing/2014/main" id="{7E1C3470-81B3-46B0-835F-087A90868624}"/>
              </a:ext>
            </a:extLst>
          </p:cNvPr>
          <p:cNvSpPr>
            <a:spLocks noGrp="1"/>
          </p:cNvSpPr>
          <p:nvPr>
            <p:ph type="body" sz="quarter" idx="16"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245751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p:nvPr>
        </p:nvSpPr>
        <p:spPr>
          <a:xfrm>
            <a:off x="418497" y="1089815"/>
            <a:ext cx="8953978" cy="730370"/>
          </a:xfrm>
        </p:spPr>
        <p:txBody>
          <a:bodyPr/>
          <a:lstStyle>
            <a:lvl1pPr>
              <a:defRPr sz="4000">
                <a:solidFill>
                  <a:schemeClr val="tx1"/>
                </a:solidFill>
              </a:defRPr>
            </a:lvl1pPr>
          </a:lstStyle>
          <a:p>
            <a:r>
              <a:rPr lang="en-US" dirty="0"/>
              <a:t>Click to edit Master title style</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325135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pic>
        <p:nvPicPr>
          <p:cNvPr id="3" name="Picture 2">
            <a:extLst>
              <a:ext uri="{FF2B5EF4-FFF2-40B4-BE49-F238E27FC236}">
                <a16:creationId xmlns:a16="http://schemas.microsoft.com/office/drawing/2014/main" id="{B5DD6B8E-E9B8-4CAF-9962-7B19C452C2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67" y="1173197"/>
            <a:ext cx="9385001" cy="5124091"/>
          </a:xfrm>
          <a:prstGeom prst="rect">
            <a:avLst/>
          </a:prstGeom>
        </p:spPr>
      </p:pic>
    </p:spTree>
    <p:extLst>
      <p:ext uri="{BB962C8B-B14F-4D97-AF65-F5344CB8AC3E}">
        <p14:creationId xmlns:p14="http://schemas.microsoft.com/office/powerpoint/2010/main" val="2710197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uiding Princip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pic>
        <p:nvPicPr>
          <p:cNvPr id="3" name="Picture 2">
            <a:extLst>
              <a:ext uri="{FF2B5EF4-FFF2-40B4-BE49-F238E27FC236}">
                <a16:creationId xmlns:a16="http://schemas.microsoft.com/office/drawing/2014/main" id="{16F47AC8-1755-4DB2-BE3A-F9F92DEF13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0361" y="836762"/>
            <a:ext cx="9292897" cy="4942936"/>
          </a:xfrm>
          <a:prstGeom prst="rect">
            <a:avLst/>
          </a:prstGeom>
        </p:spPr>
      </p:pic>
    </p:spTree>
    <p:extLst>
      <p:ext uri="{BB962C8B-B14F-4D97-AF65-F5344CB8AC3E}">
        <p14:creationId xmlns:p14="http://schemas.microsoft.com/office/powerpoint/2010/main" val="234129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c Enabl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pic>
        <p:nvPicPr>
          <p:cNvPr id="10" name="Picture 9">
            <a:extLst>
              <a:ext uri="{FF2B5EF4-FFF2-40B4-BE49-F238E27FC236}">
                <a16:creationId xmlns:a16="http://schemas.microsoft.com/office/drawing/2014/main" id="{DF9E4028-966E-4D77-8176-9F65847550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4376" y="1043796"/>
            <a:ext cx="9278880" cy="4563374"/>
          </a:xfrm>
          <a:prstGeom prst="rect">
            <a:avLst/>
          </a:prstGeom>
        </p:spPr>
      </p:pic>
    </p:spTree>
    <p:extLst>
      <p:ext uri="{BB962C8B-B14F-4D97-AF65-F5344CB8AC3E}">
        <p14:creationId xmlns:p14="http://schemas.microsoft.com/office/powerpoint/2010/main" val="1023159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strategi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F5A896-A0FB-4988-AE27-5E06037212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9421" y="1089819"/>
            <a:ext cx="9243834" cy="4991809"/>
          </a:xfrm>
          <a:prstGeom prst="rect">
            <a:avLst/>
          </a:prstGeom>
        </p:spPr>
      </p:pic>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7907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a:xfrm>
            <a:off x="411461" y="5974053"/>
            <a:ext cx="8463954" cy="365125"/>
          </a:xfrm>
        </p:spPr>
        <p:txBody>
          <a:bodyPr/>
          <a:lstStyle/>
          <a:p>
            <a:endParaRPr lang="en-GB"/>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9" name="Text Placeholder 8">
            <a:extLst>
              <a:ext uri="{FF2B5EF4-FFF2-40B4-BE49-F238E27FC236}">
                <a16:creationId xmlns:a16="http://schemas.microsoft.com/office/drawing/2014/main" id="{5006C497-A4DC-417A-A8B2-5BC609861959}"/>
              </a:ext>
            </a:extLst>
          </p:cNvPr>
          <p:cNvSpPr>
            <a:spLocks noGrp="1"/>
          </p:cNvSpPr>
          <p:nvPr>
            <p:ph type="body" sz="quarter" idx="13"/>
          </p:nvPr>
        </p:nvSpPr>
        <p:spPr>
          <a:xfrm>
            <a:off x="414043" y="1053415"/>
            <a:ext cx="8463955" cy="793863"/>
          </a:xfrm>
        </p:spPr>
        <p:txBody>
          <a:bodyPr/>
          <a:lstStyle>
            <a:lvl1pPr>
              <a:defRPr sz="2000">
                <a:solidFill>
                  <a:schemeClr val="tx1"/>
                </a:solidFill>
              </a:defRPr>
            </a:lvl1pPr>
            <a:lvl2pPr>
              <a:defRPr/>
            </a:lvl2pPr>
            <a:lvl3pPr>
              <a:defRPr/>
            </a:lvl3pPr>
          </a:lstStyle>
          <a:p>
            <a:pPr lvl="0"/>
            <a:r>
              <a:rPr lang="en-US" dirty="0"/>
              <a:t>Edit Master text styles</a:t>
            </a:r>
          </a:p>
          <a:p>
            <a:pPr lvl="1"/>
            <a:r>
              <a:rPr lang="en-US" dirty="0"/>
              <a:t>Second level</a:t>
            </a:r>
          </a:p>
          <a:p>
            <a:pPr lvl="2"/>
            <a:r>
              <a:rPr lang="en-US" dirty="0"/>
              <a:t>Third level</a:t>
            </a:r>
          </a:p>
        </p:txBody>
      </p:sp>
      <p:sp>
        <p:nvSpPr>
          <p:cNvPr id="11" name="Content Placeholder 10">
            <a:extLst>
              <a:ext uri="{FF2B5EF4-FFF2-40B4-BE49-F238E27FC236}">
                <a16:creationId xmlns:a16="http://schemas.microsoft.com/office/drawing/2014/main" id="{50DE5B5B-C0F3-48BF-85D7-A5B05B4A32A1}"/>
              </a:ext>
            </a:extLst>
          </p:cNvPr>
          <p:cNvSpPr>
            <a:spLocks noGrp="1"/>
          </p:cNvSpPr>
          <p:nvPr>
            <p:ph sz="quarter" idx="14" hasCustomPrompt="1"/>
          </p:nvPr>
        </p:nvSpPr>
        <p:spPr>
          <a:xfrm>
            <a:off x="414043" y="2041525"/>
            <a:ext cx="8463955" cy="3621088"/>
          </a:xfrm>
        </p:spPr>
        <p:txBody>
          <a:bodyPr/>
          <a:lstStyle>
            <a:lvl1pPr>
              <a:defRPr sz="1050" b="0"/>
            </a:lvl1pPr>
          </a:lstStyle>
          <a:p>
            <a:pPr lvl="0"/>
            <a:r>
              <a:rPr lang="en-US" dirty="0"/>
              <a:t>Data content</a:t>
            </a:r>
          </a:p>
        </p:txBody>
      </p:sp>
      <p:sp>
        <p:nvSpPr>
          <p:cNvPr id="8" name="Text Placeholder 8">
            <a:extLst>
              <a:ext uri="{FF2B5EF4-FFF2-40B4-BE49-F238E27FC236}">
                <a16:creationId xmlns:a16="http://schemas.microsoft.com/office/drawing/2014/main" id="{172B0E90-5A79-4957-95BD-F0D29BCB2D15}"/>
              </a:ext>
            </a:extLst>
          </p:cNvPr>
          <p:cNvSpPr>
            <a:spLocks noGrp="1"/>
          </p:cNvSpPr>
          <p:nvPr>
            <p:ph type="body" sz="quarter" idx="15"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2788064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ata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a:xfrm>
            <a:off x="3962067" y="5976223"/>
            <a:ext cx="4915931" cy="365125"/>
          </a:xfrm>
        </p:spPr>
        <p:txBody>
          <a:bodyPr/>
          <a:lstStyle/>
          <a:p>
            <a:endParaRPr lang="en-GB" dirty="0"/>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9" name="Text Placeholder 8">
            <a:extLst>
              <a:ext uri="{FF2B5EF4-FFF2-40B4-BE49-F238E27FC236}">
                <a16:creationId xmlns:a16="http://schemas.microsoft.com/office/drawing/2014/main" id="{5006C497-A4DC-417A-A8B2-5BC609861959}"/>
              </a:ext>
            </a:extLst>
          </p:cNvPr>
          <p:cNvSpPr>
            <a:spLocks noGrp="1"/>
          </p:cNvSpPr>
          <p:nvPr>
            <p:ph type="body" sz="quarter" idx="13"/>
          </p:nvPr>
        </p:nvSpPr>
        <p:spPr>
          <a:xfrm>
            <a:off x="3971204" y="1053415"/>
            <a:ext cx="4906793" cy="793863"/>
          </a:xfrm>
        </p:spPr>
        <p:txBody>
          <a:bodyPr/>
          <a:lstStyle>
            <a:lvl1pPr>
              <a:defRPr sz="2000">
                <a:solidFill>
                  <a:schemeClr val="tx1"/>
                </a:solidFill>
              </a:defRPr>
            </a:lvl1pPr>
            <a:lvl2pPr>
              <a:defRPr>
                <a:solidFill>
                  <a:schemeClr val="tx1"/>
                </a:solidFill>
              </a:defRPr>
            </a:lvl2pPr>
            <a:lvl3pPr>
              <a:defRPr>
                <a:solidFill>
                  <a:schemeClr val="tx1"/>
                </a:solidFill>
              </a:defRPr>
            </a:lvl3pPr>
          </a:lstStyle>
          <a:p>
            <a:pPr lvl="0"/>
            <a:r>
              <a:rPr lang="en-US" dirty="0"/>
              <a:t>Edit Master text styles</a:t>
            </a:r>
          </a:p>
          <a:p>
            <a:pPr lvl="1"/>
            <a:r>
              <a:rPr lang="en-US" dirty="0"/>
              <a:t>Second level</a:t>
            </a:r>
          </a:p>
          <a:p>
            <a:pPr lvl="2"/>
            <a:r>
              <a:rPr lang="en-US" dirty="0"/>
              <a:t>Third level</a:t>
            </a:r>
          </a:p>
        </p:txBody>
      </p:sp>
      <p:sp>
        <p:nvSpPr>
          <p:cNvPr id="11" name="Content Placeholder 10">
            <a:extLst>
              <a:ext uri="{FF2B5EF4-FFF2-40B4-BE49-F238E27FC236}">
                <a16:creationId xmlns:a16="http://schemas.microsoft.com/office/drawing/2014/main" id="{50DE5B5B-C0F3-48BF-85D7-A5B05B4A32A1}"/>
              </a:ext>
            </a:extLst>
          </p:cNvPr>
          <p:cNvSpPr>
            <a:spLocks noGrp="1"/>
          </p:cNvSpPr>
          <p:nvPr>
            <p:ph sz="quarter" idx="14" hasCustomPrompt="1"/>
          </p:nvPr>
        </p:nvSpPr>
        <p:spPr>
          <a:xfrm>
            <a:off x="3971203" y="2041525"/>
            <a:ext cx="4906792" cy="3621088"/>
          </a:xfrm>
        </p:spPr>
        <p:txBody>
          <a:bodyPr/>
          <a:lstStyle>
            <a:lvl1pPr>
              <a:defRPr sz="1050" b="0"/>
            </a:lvl1pPr>
          </a:lstStyle>
          <a:p>
            <a:pPr lvl="0"/>
            <a:r>
              <a:rPr lang="en-US" dirty="0"/>
              <a:t>Data content</a:t>
            </a:r>
          </a:p>
        </p:txBody>
      </p:sp>
      <p:sp>
        <p:nvSpPr>
          <p:cNvPr id="8" name="Content Placeholder 2">
            <a:extLst>
              <a:ext uri="{FF2B5EF4-FFF2-40B4-BE49-F238E27FC236}">
                <a16:creationId xmlns:a16="http://schemas.microsoft.com/office/drawing/2014/main" id="{E6D049D2-C2DF-4525-BDD8-4E6EBC2B5D94}"/>
              </a:ext>
            </a:extLst>
          </p:cNvPr>
          <p:cNvSpPr>
            <a:spLocks noGrp="1"/>
          </p:cNvSpPr>
          <p:nvPr>
            <p:ph sz="half" idx="1" hasCustomPrompt="1"/>
          </p:nvPr>
        </p:nvSpPr>
        <p:spPr>
          <a:xfrm>
            <a:off x="509250" y="2150054"/>
            <a:ext cx="2906788" cy="3826164"/>
          </a:xfrm>
        </p:spPr>
        <p:txBody>
          <a:bodyPr/>
          <a:lstStyle>
            <a:lvl1pPr>
              <a:lnSpc>
                <a:spcPct val="90000"/>
              </a:lnSpc>
              <a:spcAft>
                <a:spcPts val="800"/>
              </a:spcAft>
              <a:defRPr sz="3200">
                <a:solidFill>
                  <a:schemeClr val="tx1"/>
                </a:solidFill>
              </a:defRPr>
            </a:lvl1pPr>
            <a:lvl2pPr>
              <a:spcBef>
                <a:spcPts val="0"/>
              </a:spcBef>
              <a:defRPr>
                <a:solidFill>
                  <a:schemeClr val="tx1"/>
                </a:solidFill>
              </a:defRPr>
            </a:lvl2pPr>
            <a:lvl3pPr>
              <a:defRPr>
                <a:solidFill>
                  <a:schemeClr val="tx1"/>
                </a:solidFill>
              </a:defRPr>
            </a:lvl3pPr>
            <a:lvl4pPr>
              <a:defRPr>
                <a:solidFill>
                  <a:srgbClr val="FF0000"/>
                </a:solidFill>
              </a:defRPr>
            </a:lvl4pPr>
            <a:lvl5pPr>
              <a:defRPr>
                <a:solidFill>
                  <a:srgbClr val="FF0000"/>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p:txBody>
      </p:sp>
      <p:sp>
        <p:nvSpPr>
          <p:cNvPr id="10" name="Text Placeholder 8">
            <a:extLst>
              <a:ext uri="{FF2B5EF4-FFF2-40B4-BE49-F238E27FC236}">
                <a16:creationId xmlns:a16="http://schemas.microsoft.com/office/drawing/2014/main" id="{9D05D53A-A179-4AF2-B528-F70C332CAF09}"/>
              </a:ext>
            </a:extLst>
          </p:cNvPr>
          <p:cNvSpPr>
            <a:spLocks noGrp="1"/>
          </p:cNvSpPr>
          <p:nvPr>
            <p:ph type="body" sz="quarter" idx="15"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105433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and conten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8" name="Content Placeholder 2">
            <a:extLst>
              <a:ext uri="{FF2B5EF4-FFF2-40B4-BE49-F238E27FC236}">
                <a16:creationId xmlns:a16="http://schemas.microsoft.com/office/drawing/2014/main" id="{E6D049D2-C2DF-4525-BDD8-4E6EBC2B5D94}"/>
              </a:ext>
            </a:extLst>
          </p:cNvPr>
          <p:cNvSpPr>
            <a:spLocks noGrp="1"/>
          </p:cNvSpPr>
          <p:nvPr>
            <p:ph sz="half" idx="1" hasCustomPrompt="1"/>
          </p:nvPr>
        </p:nvSpPr>
        <p:spPr>
          <a:xfrm>
            <a:off x="6257744" y="1965330"/>
            <a:ext cx="2620252" cy="3826164"/>
          </a:xfrm>
        </p:spPr>
        <p:txBody>
          <a:bodyPr/>
          <a:lstStyle>
            <a:lvl1pPr>
              <a:lnSpc>
                <a:spcPct val="90000"/>
              </a:lnSpc>
              <a:spcAft>
                <a:spcPts val="800"/>
              </a:spcAft>
              <a:defRPr sz="3200">
                <a:solidFill>
                  <a:schemeClr val="tx1"/>
                </a:solidFill>
              </a:defRPr>
            </a:lvl1pPr>
            <a:lvl2pPr>
              <a:spcBef>
                <a:spcPts val="0"/>
              </a:spcBef>
              <a:defRPr>
                <a:solidFill>
                  <a:schemeClr val="tx1"/>
                </a:solidFill>
              </a:defRPr>
            </a:lvl2pPr>
            <a:lvl3pPr marL="0" indent="0">
              <a:buNone/>
              <a:defRPr>
                <a:solidFill>
                  <a:schemeClr val="tx2"/>
                </a:solidFill>
              </a:defRPr>
            </a:lvl3pPr>
            <a:lvl4pPr marL="179393" indent="-179393">
              <a:buFont typeface="Arial" panose="020B0604020202020204" pitchFamily="34" charset="0"/>
              <a:buChar char="•"/>
              <a:defRPr sz="1401">
                <a:solidFill>
                  <a:schemeClr val="tx1"/>
                </a:solidFill>
              </a:defRPr>
            </a:lvl4pPr>
            <a:lvl5pPr>
              <a:defRPr>
                <a:solidFill>
                  <a:srgbClr val="FF0000"/>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p:txBody>
      </p:sp>
      <p:sp>
        <p:nvSpPr>
          <p:cNvPr id="7" name="Media Placeholder 6">
            <a:extLst>
              <a:ext uri="{FF2B5EF4-FFF2-40B4-BE49-F238E27FC236}">
                <a16:creationId xmlns:a16="http://schemas.microsoft.com/office/drawing/2014/main" id="{BAE206F3-C0B6-4852-B385-BE04194DB4BB}"/>
              </a:ext>
            </a:extLst>
          </p:cNvPr>
          <p:cNvSpPr>
            <a:spLocks noGrp="1"/>
          </p:cNvSpPr>
          <p:nvPr>
            <p:ph type="media" sz="quarter" idx="13"/>
          </p:nvPr>
        </p:nvSpPr>
        <p:spPr>
          <a:xfrm>
            <a:off x="420489" y="1801813"/>
            <a:ext cx="5387678" cy="3694112"/>
          </a:xfrm>
        </p:spPr>
        <p:txBody>
          <a:bodyPr/>
          <a:lstStyle/>
          <a:p>
            <a:endParaRPr lang="en-GB"/>
          </a:p>
        </p:txBody>
      </p:sp>
      <p:sp>
        <p:nvSpPr>
          <p:cNvPr id="10" name="Text Placeholder 8">
            <a:extLst>
              <a:ext uri="{FF2B5EF4-FFF2-40B4-BE49-F238E27FC236}">
                <a16:creationId xmlns:a16="http://schemas.microsoft.com/office/drawing/2014/main" id="{3001C33A-CB01-4104-9384-BA2B27DECCD5}"/>
              </a:ext>
            </a:extLst>
          </p:cNvPr>
          <p:cNvSpPr>
            <a:spLocks noGrp="1"/>
          </p:cNvSpPr>
          <p:nvPr>
            <p:ph type="body" sz="quarter" idx="14"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361217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57D6-7A16-F24D-94C0-B75AF5D054C3}"/>
              </a:ext>
            </a:extLst>
          </p:cNvPr>
          <p:cNvSpPr>
            <a:spLocks noGrp="1"/>
          </p:cNvSpPr>
          <p:nvPr>
            <p:ph type="title"/>
          </p:nvPr>
        </p:nvSpPr>
        <p:spPr>
          <a:xfrm>
            <a:off x="411695" y="1079432"/>
            <a:ext cx="6759667" cy="730370"/>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36E8022-3A5C-BE46-8730-1CBF69304EF4}"/>
              </a:ext>
            </a:extLst>
          </p:cNvPr>
          <p:cNvSpPr>
            <a:spLocks noGrp="1"/>
          </p:cNvSpPr>
          <p:nvPr>
            <p:ph idx="1"/>
          </p:nvPr>
        </p:nvSpPr>
        <p:spPr>
          <a:xfrm>
            <a:off x="414346" y="2012692"/>
            <a:ext cx="6759667"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9" name="Text Placeholder 8">
            <a:extLst>
              <a:ext uri="{FF2B5EF4-FFF2-40B4-BE49-F238E27FC236}">
                <a16:creationId xmlns:a16="http://schemas.microsoft.com/office/drawing/2014/main" id="{9D5B7104-6B9A-4FF3-B209-F13FAE4BE065}"/>
              </a:ext>
            </a:extLst>
          </p:cNvPr>
          <p:cNvSpPr>
            <a:spLocks noGrp="1"/>
          </p:cNvSpPr>
          <p:nvPr>
            <p:ph type="body" sz="quarter" idx="13" hasCustomPrompt="1"/>
          </p:nvPr>
        </p:nvSpPr>
        <p:spPr>
          <a:xfrm>
            <a:off x="411461" y="320675"/>
            <a:ext cx="6762550" cy="306388"/>
          </a:xfrm>
        </p:spPr>
        <p:txBody>
          <a:bodyPr/>
          <a:lstStyle>
            <a:lvl1pPr>
              <a:defRPr sz="2000" b="1" i="0">
                <a:solidFill>
                  <a:schemeClr val="tx2"/>
                </a:solidFill>
                <a:latin typeface="Derailed" panose="020B0503030101060003" pitchFamily="34" charset="77"/>
              </a:defRPr>
            </a:lvl1pPr>
          </a:lstStyle>
          <a:p>
            <a:pPr lvl="0"/>
            <a:r>
              <a:rPr lang="en-US" dirty="0"/>
              <a:t>Presentation name.</a:t>
            </a:r>
          </a:p>
        </p:txBody>
      </p:sp>
    </p:spTree>
    <p:extLst>
      <p:ext uri="{BB962C8B-B14F-4D97-AF65-F5344CB8AC3E}">
        <p14:creationId xmlns:p14="http://schemas.microsoft.com/office/powerpoint/2010/main" val="3419595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a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DFE0E9-8C48-4347-A5E1-5C5BBCCF87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1D9CB8-25CD-4249-B144-5D35F390ECAD}"/>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8" name="Media Placeholder 7">
            <a:extLst>
              <a:ext uri="{FF2B5EF4-FFF2-40B4-BE49-F238E27FC236}">
                <a16:creationId xmlns:a16="http://schemas.microsoft.com/office/drawing/2014/main" id="{997898DA-A52D-4418-B672-155105DDB043}"/>
              </a:ext>
            </a:extLst>
          </p:cNvPr>
          <p:cNvSpPr>
            <a:spLocks noGrp="1"/>
          </p:cNvSpPr>
          <p:nvPr>
            <p:ph type="media" sz="quarter" idx="13"/>
          </p:nvPr>
        </p:nvSpPr>
        <p:spPr>
          <a:xfrm>
            <a:off x="1507830" y="1042988"/>
            <a:ext cx="6941939" cy="4813300"/>
          </a:xfrm>
        </p:spPr>
        <p:txBody>
          <a:bodyPr/>
          <a:lstStyle/>
          <a:p>
            <a:endParaRPr lang="en-GB"/>
          </a:p>
        </p:txBody>
      </p:sp>
      <p:sp>
        <p:nvSpPr>
          <p:cNvPr id="10" name="Text Placeholder 9">
            <a:extLst>
              <a:ext uri="{FF2B5EF4-FFF2-40B4-BE49-F238E27FC236}">
                <a16:creationId xmlns:a16="http://schemas.microsoft.com/office/drawing/2014/main" id="{511FB0B8-7362-4508-A1CD-065DA2FA2A08}"/>
              </a:ext>
            </a:extLst>
          </p:cNvPr>
          <p:cNvSpPr>
            <a:spLocks noGrp="1"/>
          </p:cNvSpPr>
          <p:nvPr>
            <p:ph type="body" sz="quarter" idx="14"/>
          </p:nvPr>
        </p:nvSpPr>
        <p:spPr>
          <a:xfrm>
            <a:off x="1507830" y="5974558"/>
            <a:ext cx="6941939" cy="365125"/>
          </a:xfrm>
        </p:spPr>
        <p:txBody>
          <a:bodyPr/>
          <a:lstStyle>
            <a:lvl1pPr>
              <a:defRPr b="0">
                <a:solidFill>
                  <a:schemeClr val="tx2"/>
                </a:solidFill>
              </a:defRPr>
            </a:lvl1pPr>
          </a:lstStyle>
          <a:p>
            <a:pPr lvl="0"/>
            <a:r>
              <a:rPr lang="en-US" dirty="0"/>
              <a:t>Edit Master text styles</a:t>
            </a:r>
          </a:p>
        </p:txBody>
      </p:sp>
      <p:sp>
        <p:nvSpPr>
          <p:cNvPr id="7" name="Text Placeholder 8">
            <a:extLst>
              <a:ext uri="{FF2B5EF4-FFF2-40B4-BE49-F238E27FC236}">
                <a16:creationId xmlns:a16="http://schemas.microsoft.com/office/drawing/2014/main" id="{9F391534-7C43-4EC5-B4DD-A3D47F04E5E5}"/>
              </a:ext>
            </a:extLst>
          </p:cNvPr>
          <p:cNvSpPr>
            <a:spLocks noGrp="1"/>
          </p:cNvSpPr>
          <p:nvPr>
            <p:ph type="body" sz="quarter" idx="15"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369354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Content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DFE0E9-8C48-4347-A5E1-5C5BBCCF87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1D9CB8-25CD-4249-B144-5D35F390ECAD}"/>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8" name="Media Placeholder 7">
            <a:extLst>
              <a:ext uri="{FF2B5EF4-FFF2-40B4-BE49-F238E27FC236}">
                <a16:creationId xmlns:a16="http://schemas.microsoft.com/office/drawing/2014/main" id="{997898DA-A52D-4418-B672-155105DDB043}"/>
              </a:ext>
            </a:extLst>
          </p:cNvPr>
          <p:cNvSpPr>
            <a:spLocks noGrp="1"/>
          </p:cNvSpPr>
          <p:nvPr>
            <p:ph type="media" sz="quarter" idx="13"/>
          </p:nvPr>
        </p:nvSpPr>
        <p:spPr>
          <a:xfrm>
            <a:off x="1210168" y="947738"/>
            <a:ext cx="7620981" cy="5245672"/>
          </a:xfrm>
        </p:spPr>
        <p:txBody>
          <a:bodyPr/>
          <a:lstStyle/>
          <a:p>
            <a:endParaRPr lang="en-GB"/>
          </a:p>
        </p:txBody>
      </p:sp>
      <p:sp>
        <p:nvSpPr>
          <p:cNvPr id="7" name="Text Placeholder 8">
            <a:extLst>
              <a:ext uri="{FF2B5EF4-FFF2-40B4-BE49-F238E27FC236}">
                <a16:creationId xmlns:a16="http://schemas.microsoft.com/office/drawing/2014/main" id="{9F391534-7C43-4EC5-B4DD-A3D47F04E5E5}"/>
              </a:ext>
            </a:extLst>
          </p:cNvPr>
          <p:cNvSpPr>
            <a:spLocks noGrp="1"/>
          </p:cNvSpPr>
          <p:nvPr>
            <p:ph type="body" sz="quarter" idx="15"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2697676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DFE0E9-8C48-4347-A5E1-5C5BBCCF87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1D9CB8-25CD-4249-B144-5D35F390ECAD}"/>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7" name="Picture Placeholder 6">
            <a:extLst>
              <a:ext uri="{FF2B5EF4-FFF2-40B4-BE49-F238E27FC236}">
                <a16:creationId xmlns:a16="http://schemas.microsoft.com/office/drawing/2014/main" id="{40EDFDEC-A6A5-43CB-8F51-12CA762B79B7}"/>
              </a:ext>
            </a:extLst>
          </p:cNvPr>
          <p:cNvSpPr>
            <a:spLocks noGrp="1"/>
          </p:cNvSpPr>
          <p:nvPr>
            <p:ph type="pic" sz="quarter" idx="15"/>
          </p:nvPr>
        </p:nvSpPr>
        <p:spPr>
          <a:xfrm>
            <a:off x="434678" y="1238250"/>
            <a:ext cx="2837656" cy="2363788"/>
          </a:xfrm>
          <a:solidFill>
            <a:schemeClr val="bg2"/>
          </a:solidFill>
        </p:spPr>
        <p:txBody>
          <a:bodyPr/>
          <a:lstStyle/>
          <a:p>
            <a:endParaRPr lang="en-GB"/>
          </a:p>
        </p:txBody>
      </p:sp>
      <p:sp>
        <p:nvSpPr>
          <p:cNvPr id="11" name="Picture Placeholder 6">
            <a:extLst>
              <a:ext uri="{FF2B5EF4-FFF2-40B4-BE49-F238E27FC236}">
                <a16:creationId xmlns:a16="http://schemas.microsoft.com/office/drawing/2014/main" id="{5B28E39D-B16C-4EFA-B9BE-4B2F4AE95ABA}"/>
              </a:ext>
            </a:extLst>
          </p:cNvPr>
          <p:cNvSpPr>
            <a:spLocks noGrp="1"/>
          </p:cNvSpPr>
          <p:nvPr>
            <p:ph type="pic" sz="quarter" idx="16"/>
          </p:nvPr>
        </p:nvSpPr>
        <p:spPr>
          <a:xfrm>
            <a:off x="3526668" y="1238250"/>
            <a:ext cx="2837656" cy="2363788"/>
          </a:xfrm>
          <a:solidFill>
            <a:schemeClr val="bg2"/>
          </a:solidFill>
        </p:spPr>
        <p:txBody>
          <a:bodyPr/>
          <a:lstStyle/>
          <a:p>
            <a:endParaRPr lang="en-GB"/>
          </a:p>
        </p:txBody>
      </p:sp>
      <p:sp>
        <p:nvSpPr>
          <p:cNvPr id="12" name="Picture Placeholder 6">
            <a:extLst>
              <a:ext uri="{FF2B5EF4-FFF2-40B4-BE49-F238E27FC236}">
                <a16:creationId xmlns:a16="http://schemas.microsoft.com/office/drawing/2014/main" id="{256AE52C-B362-4832-A02A-A193ACECC479}"/>
              </a:ext>
            </a:extLst>
          </p:cNvPr>
          <p:cNvSpPr>
            <a:spLocks noGrp="1"/>
          </p:cNvSpPr>
          <p:nvPr>
            <p:ph type="pic" sz="quarter" idx="17"/>
          </p:nvPr>
        </p:nvSpPr>
        <p:spPr>
          <a:xfrm>
            <a:off x="6618658" y="1238250"/>
            <a:ext cx="2837656" cy="2363788"/>
          </a:xfrm>
          <a:solidFill>
            <a:schemeClr val="bg2"/>
          </a:solidFill>
        </p:spPr>
        <p:txBody>
          <a:bodyPr/>
          <a:lstStyle/>
          <a:p>
            <a:endParaRPr lang="en-GB"/>
          </a:p>
        </p:txBody>
      </p:sp>
      <p:sp>
        <p:nvSpPr>
          <p:cNvPr id="13" name="Picture Placeholder 6">
            <a:extLst>
              <a:ext uri="{FF2B5EF4-FFF2-40B4-BE49-F238E27FC236}">
                <a16:creationId xmlns:a16="http://schemas.microsoft.com/office/drawing/2014/main" id="{3D733867-34D2-415F-B63F-CBA396B62251}"/>
              </a:ext>
            </a:extLst>
          </p:cNvPr>
          <p:cNvSpPr>
            <a:spLocks noGrp="1"/>
          </p:cNvSpPr>
          <p:nvPr>
            <p:ph type="pic" sz="quarter" idx="18"/>
          </p:nvPr>
        </p:nvSpPr>
        <p:spPr>
          <a:xfrm>
            <a:off x="434678" y="3717175"/>
            <a:ext cx="2837656" cy="2363788"/>
          </a:xfrm>
          <a:solidFill>
            <a:schemeClr val="bg2"/>
          </a:solidFill>
        </p:spPr>
        <p:txBody>
          <a:bodyPr/>
          <a:lstStyle/>
          <a:p>
            <a:endParaRPr lang="en-GB"/>
          </a:p>
        </p:txBody>
      </p:sp>
      <p:sp>
        <p:nvSpPr>
          <p:cNvPr id="14" name="Picture Placeholder 6">
            <a:extLst>
              <a:ext uri="{FF2B5EF4-FFF2-40B4-BE49-F238E27FC236}">
                <a16:creationId xmlns:a16="http://schemas.microsoft.com/office/drawing/2014/main" id="{8D8AAC42-1A33-4AEE-A0A2-84610A056E60}"/>
              </a:ext>
            </a:extLst>
          </p:cNvPr>
          <p:cNvSpPr>
            <a:spLocks noGrp="1"/>
          </p:cNvSpPr>
          <p:nvPr>
            <p:ph type="pic" sz="quarter" idx="19"/>
          </p:nvPr>
        </p:nvSpPr>
        <p:spPr>
          <a:xfrm>
            <a:off x="3526668" y="3717175"/>
            <a:ext cx="2837656" cy="2363788"/>
          </a:xfrm>
          <a:solidFill>
            <a:schemeClr val="bg2"/>
          </a:solidFill>
        </p:spPr>
        <p:txBody>
          <a:bodyPr/>
          <a:lstStyle/>
          <a:p>
            <a:endParaRPr lang="en-GB"/>
          </a:p>
        </p:txBody>
      </p:sp>
      <p:sp>
        <p:nvSpPr>
          <p:cNvPr id="15" name="Picture Placeholder 6">
            <a:extLst>
              <a:ext uri="{FF2B5EF4-FFF2-40B4-BE49-F238E27FC236}">
                <a16:creationId xmlns:a16="http://schemas.microsoft.com/office/drawing/2014/main" id="{FBA4258E-1FCE-49EE-80D2-12B98D8EA90A}"/>
              </a:ext>
            </a:extLst>
          </p:cNvPr>
          <p:cNvSpPr>
            <a:spLocks noGrp="1"/>
          </p:cNvSpPr>
          <p:nvPr>
            <p:ph type="pic" sz="quarter" idx="20"/>
          </p:nvPr>
        </p:nvSpPr>
        <p:spPr>
          <a:xfrm>
            <a:off x="6618658" y="3717175"/>
            <a:ext cx="2837656" cy="2363788"/>
          </a:xfrm>
          <a:solidFill>
            <a:schemeClr val="bg2"/>
          </a:solidFill>
        </p:spPr>
        <p:txBody>
          <a:bodyPr/>
          <a:lstStyle/>
          <a:p>
            <a:endParaRPr lang="en-GB" dirty="0"/>
          </a:p>
        </p:txBody>
      </p:sp>
      <p:sp>
        <p:nvSpPr>
          <p:cNvPr id="16" name="Text Placeholder 8">
            <a:extLst>
              <a:ext uri="{FF2B5EF4-FFF2-40B4-BE49-F238E27FC236}">
                <a16:creationId xmlns:a16="http://schemas.microsoft.com/office/drawing/2014/main" id="{780B7760-6999-4BB9-8B09-AE55BF7B0704}"/>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2280760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50B4-0EE2-024C-A441-93227D345B0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8DFE0E9-8C48-4347-A5E1-5C5BBCCF87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1D9CB8-25CD-4249-B144-5D35F390ECAD}"/>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7" name="Text Placeholder 8">
            <a:extLst>
              <a:ext uri="{FF2B5EF4-FFF2-40B4-BE49-F238E27FC236}">
                <a16:creationId xmlns:a16="http://schemas.microsoft.com/office/drawing/2014/main" id="{89933380-6C89-441C-B87C-347C8B436D71}"/>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10542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39CB-7A63-EC44-A620-242D8E174EA6}"/>
              </a:ext>
            </a:extLst>
          </p:cNvPr>
          <p:cNvSpPr>
            <a:spLocks noGrp="1"/>
          </p:cNvSpPr>
          <p:nvPr>
            <p:ph type="title"/>
          </p:nvPr>
        </p:nvSpPr>
        <p:spPr>
          <a:xfrm>
            <a:off x="859315" y="1666182"/>
            <a:ext cx="8228142" cy="1616517"/>
          </a:xfrm>
        </p:spPr>
        <p:txBody>
          <a:bodyPr anchor="b"/>
          <a:lstStyle>
            <a:lvl1pPr>
              <a:defRPr sz="4201" b="1">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277D80D-9A3E-4C4F-9B6A-BF98B3C9DA6D}"/>
              </a:ext>
            </a:extLst>
          </p:cNvPr>
          <p:cNvSpPr>
            <a:spLocks noGrp="1"/>
          </p:cNvSpPr>
          <p:nvPr>
            <p:ph type="body" idx="1"/>
          </p:nvPr>
        </p:nvSpPr>
        <p:spPr>
          <a:xfrm>
            <a:off x="859318" y="3310404"/>
            <a:ext cx="8228141" cy="1500187"/>
          </a:xfrm>
        </p:spPr>
        <p:txBody>
          <a:bodyPr/>
          <a:lstStyle>
            <a:lvl1pPr marL="0" indent="0">
              <a:buNone/>
              <a:defRPr sz="4201" b="1">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dirty="0"/>
              <a:t>Edit Master text styles</a:t>
            </a:r>
          </a:p>
        </p:txBody>
      </p:sp>
      <p:sp>
        <p:nvSpPr>
          <p:cNvPr id="10" name="TextBox 9">
            <a:extLst>
              <a:ext uri="{FF2B5EF4-FFF2-40B4-BE49-F238E27FC236}">
                <a16:creationId xmlns:a16="http://schemas.microsoft.com/office/drawing/2014/main" id="{D2FB039C-6579-5D4F-A244-2FB52C993A45}"/>
              </a:ext>
            </a:extLst>
          </p:cNvPr>
          <p:cNvSpPr txBox="1"/>
          <p:nvPr userDrawn="1"/>
        </p:nvSpPr>
        <p:spPr>
          <a:xfrm>
            <a:off x="8542943" y="5926281"/>
            <a:ext cx="1236864" cy="323165"/>
          </a:xfrm>
          <a:prstGeom prst="rect">
            <a:avLst/>
          </a:prstGeom>
          <a:noFill/>
        </p:spPr>
        <p:txBody>
          <a:bodyPr wrap="square" lIns="0" tIns="0" rIns="0" bIns="0" rtlCol="0">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2700" b="1" i="0" kern="1200" spc="-70" baseline="0" dirty="0">
                <a:solidFill>
                  <a:schemeClr val="bg1"/>
                </a:solidFill>
                <a:effectLst/>
                <a:latin typeface="Derailed" panose="020B0503030101060003" pitchFamily="34" charset="77"/>
                <a:ea typeface="+mn-ea"/>
                <a:cs typeface="+mn-cs"/>
              </a:rPr>
              <a:t>ncl.ac.uk</a:t>
            </a:r>
          </a:p>
        </p:txBody>
      </p:sp>
      <p:pic>
        <p:nvPicPr>
          <p:cNvPr id="6" name="Picture 5">
            <a:extLst>
              <a:ext uri="{FF2B5EF4-FFF2-40B4-BE49-F238E27FC236}">
                <a16:creationId xmlns:a16="http://schemas.microsoft.com/office/drawing/2014/main" id="{50C6DD17-DAA9-4293-8AB8-291E5313B1A0}"/>
              </a:ext>
            </a:extLst>
          </p:cNvPr>
          <p:cNvPicPr>
            <a:picLocks noChangeAspect="1"/>
          </p:cNvPicPr>
          <p:nvPr userDrawn="1"/>
        </p:nvPicPr>
        <p:blipFill>
          <a:blip r:embed="rId2"/>
          <a:stretch>
            <a:fillRect/>
          </a:stretch>
        </p:blipFill>
        <p:spPr>
          <a:xfrm>
            <a:off x="7973292" y="441207"/>
            <a:ext cx="1720915" cy="673152"/>
          </a:xfrm>
          <a:prstGeom prst="rect">
            <a:avLst/>
          </a:prstGeom>
        </p:spPr>
      </p:pic>
    </p:spTree>
    <p:extLst>
      <p:ext uri="{BB962C8B-B14F-4D97-AF65-F5344CB8AC3E}">
        <p14:creationId xmlns:p14="http://schemas.microsoft.com/office/powerpoint/2010/main" val="48347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ection Header">
    <p:bg>
      <p:bgPr>
        <a:solidFill>
          <a:schemeClr val="bg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59A7BC-6C5F-4FC1-BF73-7E1BF656E962}"/>
              </a:ext>
            </a:extLst>
          </p:cNvPr>
          <p:cNvSpPr>
            <a:spLocks noGrp="1"/>
          </p:cNvSpPr>
          <p:nvPr>
            <p:ph type="pic" sz="quarter" idx="10"/>
          </p:nvPr>
        </p:nvSpPr>
        <p:spPr>
          <a:xfrm>
            <a:off x="0" y="0"/>
            <a:ext cx="9906000" cy="6858000"/>
          </a:xfrm>
        </p:spPr>
        <p:txBody>
          <a:bodyPr/>
          <a:lstStyle/>
          <a:p>
            <a:endParaRPr lang="en-GB"/>
          </a:p>
        </p:txBody>
      </p:sp>
      <p:sp>
        <p:nvSpPr>
          <p:cNvPr id="2" name="Title 1">
            <a:extLst>
              <a:ext uri="{FF2B5EF4-FFF2-40B4-BE49-F238E27FC236}">
                <a16:creationId xmlns:a16="http://schemas.microsoft.com/office/drawing/2014/main" id="{6FF539CB-7A63-EC44-A620-242D8E174EA6}"/>
              </a:ext>
            </a:extLst>
          </p:cNvPr>
          <p:cNvSpPr>
            <a:spLocks noGrp="1"/>
          </p:cNvSpPr>
          <p:nvPr>
            <p:ph type="title"/>
          </p:nvPr>
        </p:nvSpPr>
        <p:spPr>
          <a:xfrm>
            <a:off x="859315" y="1666182"/>
            <a:ext cx="8228142" cy="1616517"/>
          </a:xfrm>
        </p:spPr>
        <p:txBody>
          <a:bodyPr anchor="b"/>
          <a:lstStyle>
            <a:lvl1pPr>
              <a:defRPr sz="4201" b="1">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277D80D-9A3E-4C4F-9B6A-BF98B3C9DA6D}"/>
              </a:ext>
            </a:extLst>
          </p:cNvPr>
          <p:cNvSpPr>
            <a:spLocks noGrp="1"/>
          </p:cNvSpPr>
          <p:nvPr>
            <p:ph type="body" idx="1"/>
          </p:nvPr>
        </p:nvSpPr>
        <p:spPr>
          <a:xfrm>
            <a:off x="859318" y="3310404"/>
            <a:ext cx="8228141" cy="1500187"/>
          </a:xfrm>
        </p:spPr>
        <p:txBody>
          <a:bodyPr/>
          <a:lstStyle>
            <a:lvl1pPr marL="0" indent="0">
              <a:buNone/>
              <a:defRPr sz="4201" b="1">
                <a:solidFill>
                  <a:schemeClr val="bg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dirty="0"/>
              <a:t>Edit Master text styles</a:t>
            </a:r>
          </a:p>
        </p:txBody>
      </p:sp>
      <p:pic>
        <p:nvPicPr>
          <p:cNvPr id="9" name="Picture 8">
            <a:extLst>
              <a:ext uri="{FF2B5EF4-FFF2-40B4-BE49-F238E27FC236}">
                <a16:creationId xmlns:a16="http://schemas.microsoft.com/office/drawing/2014/main" id="{874AAD43-FD85-8B4F-964B-45C0396A16EC}"/>
              </a:ext>
            </a:extLst>
          </p:cNvPr>
          <p:cNvPicPr>
            <a:picLocks noChangeAspect="1"/>
          </p:cNvPicPr>
          <p:nvPr userDrawn="1"/>
        </p:nvPicPr>
        <p:blipFill>
          <a:blip r:embed="rId2"/>
          <a:stretch>
            <a:fillRect/>
          </a:stretch>
        </p:blipFill>
        <p:spPr>
          <a:xfrm>
            <a:off x="7973292" y="441207"/>
            <a:ext cx="1720915" cy="673152"/>
          </a:xfrm>
          <a:prstGeom prst="rect">
            <a:avLst/>
          </a:prstGeom>
        </p:spPr>
      </p:pic>
      <p:sp>
        <p:nvSpPr>
          <p:cNvPr id="10" name="TextBox 9">
            <a:extLst>
              <a:ext uri="{FF2B5EF4-FFF2-40B4-BE49-F238E27FC236}">
                <a16:creationId xmlns:a16="http://schemas.microsoft.com/office/drawing/2014/main" id="{D2FB039C-6579-5D4F-A244-2FB52C993A45}"/>
              </a:ext>
            </a:extLst>
          </p:cNvPr>
          <p:cNvSpPr txBox="1"/>
          <p:nvPr userDrawn="1"/>
        </p:nvSpPr>
        <p:spPr>
          <a:xfrm>
            <a:off x="8542943" y="5926281"/>
            <a:ext cx="1236864" cy="323165"/>
          </a:xfrm>
          <a:prstGeom prst="rect">
            <a:avLst/>
          </a:prstGeom>
          <a:noFill/>
        </p:spPr>
        <p:txBody>
          <a:bodyPr wrap="square" lIns="0" tIns="0" rIns="0" bIns="0" rtlCol="0">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2700" b="1" i="0" kern="1200" spc="-70" baseline="0" dirty="0">
                <a:solidFill>
                  <a:schemeClr val="bg1"/>
                </a:solidFill>
                <a:effectLst/>
                <a:latin typeface="Derailed" panose="020B0503030101060003" pitchFamily="34" charset="77"/>
                <a:ea typeface="+mn-ea"/>
                <a:cs typeface="+mn-cs"/>
              </a:rPr>
              <a:t>ncl.ac.uk</a:t>
            </a:r>
          </a:p>
        </p:txBody>
      </p:sp>
    </p:spTree>
    <p:extLst>
      <p:ext uri="{BB962C8B-B14F-4D97-AF65-F5344CB8AC3E}">
        <p14:creationId xmlns:p14="http://schemas.microsoft.com/office/powerpoint/2010/main" val="111739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mage_Section Header">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BB6DEA-8DA0-4E34-892A-2398ACF0C1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0" y="0"/>
            <a:ext cx="9905381" cy="6858000"/>
          </a:xfrm>
          <a:prstGeom prst="rect">
            <a:avLst/>
          </a:prstGeom>
        </p:spPr>
      </p:pic>
      <p:sp>
        <p:nvSpPr>
          <p:cNvPr id="2" name="Title 1">
            <a:extLst>
              <a:ext uri="{FF2B5EF4-FFF2-40B4-BE49-F238E27FC236}">
                <a16:creationId xmlns:a16="http://schemas.microsoft.com/office/drawing/2014/main" id="{6FF539CB-7A63-EC44-A620-242D8E174EA6}"/>
              </a:ext>
            </a:extLst>
          </p:cNvPr>
          <p:cNvSpPr>
            <a:spLocks noGrp="1"/>
          </p:cNvSpPr>
          <p:nvPr>
            <p:ph type="title"/>
          </p:nvPr>
        </p:nvSpPr>
        <p:spPr>
          <a:xfrm>
            <a:off x="859315" y="1666182"/>
            <a:ext cx="8228142" cy="1616517"/>
          </a:xfrm>
        </p:spPr>
        <p:txBody>
          <a:bodyPr anchor="b"/>
          <a:lstStyle>
            <a:lvl1pPr>
              <a:defRPr sz="4201" b="1">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277D80D-9A3E-4C4F-9B6A-BF98B3C9DA6D}"/>
              </a:ext>
            </a:extLst>
          </p:cNvPr>
          <p:cNvSpPr>
            <a:spLocks noGrp="1"/>
          </p:cNvSpPr>
          <p:nvPr>
            <p:ph type="body" idx="1"/>
          </p:nvPr>
        </p:nvSpPr>
        <p:spPr>
          <a:xfrm>
            <a:off x="859318" y="3310404"/>
            <a:ext cx="8228141" cy="1500187"/>
          </a:xfrm>
        </p:spPr>
        <p:txBody>
          <a:bodyPr/>
          <a:lstStyle>
            <a:lvl1pPr marL="0" indent="0">
              <a:buNone/>
              <a:defRPr sz="4201" b="1">
                <a:solidFill>
                  <a:schemeClr val="bg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dirty="0"/>
              <a:t>Edit Master text styles</a:t>
            </a:r>
          </a:p>
        </p:txBody>
      </p:sp>
      <p:pic>
        <p:nvPicPr>
          <p:cNvPr id="9" name="Picture 8">
            <a:extLst>
              <a:ext uri="{FF2B5EF4-FFF2-40B4-BE49-F238E27FC236}">
                <a16:creationId xmlns:a16="http://schemas.microsoft.com/office/drawing/2014/main" id="{874AAD43-FD85-8B4F-964B-45C0396A16EC}"/>
              </a:ext>
            </a:extLst>
          </p:cNvPr>
          <p:cNvPicPr>
            <a:picLocks noChangeAspect="1"/>
          </p:cNvPicPr>
          <p:nvPr userDrawn="1"/>
        </p:nvPicPr>
        <p:blipFill>
          <a:blip r:embed="rId3"/>
          <a:stretch>
            <a:fillRect/>
          </a:stretch>
        </p:blipFill>
        <p:spPr>
          <a:xfrm>
            <a:off x="7973292" y="441207"/>
            <a:ext cx="1720915" cy="673152"/>
          </a:xfrm>
          <a:prstGeom prst="rect">
            <a:avLst/>
          </a:prstGeom>
        </p:spPr>
      </p:pic>
      <p:sp>
        <p:nvSpPr>
          <p:cNvPr id="10" name="TextBox 9">
            <a:extLst>
              <a:ext uri="{FF2B5EF4-FFF2-40B4-BE49-F238E27FC236}">
                <a16:creationId xmlns:a16="http://schemas.microsoft.com/office/drawing/2014/main" id="{D2FB039C-6579-5D4F-A244-2FB52C993A45}"/>
              </a:ext>
            </a:extLst>
          </p:cNvPr>
          <p:cNvSpPr txBox="1"/>
          <p:nvPr userDrawn="1"/>
        </p:nvSpPr>
        <p:spPr>
          <a:xfrm>
            <a:off x="8542943" y="5926281"/>
            <a:ext cx="1236864" cy="323165"/>
          </a:xfrm>
          <a:prstGeom prst="rect">
            <a:avLst/>
          </a:prstGeom>
          <a:noFill/>
        </p:spPr>
        <p:txBody>
          <a:bodyPr wrap="square" lIns="0" tIns="0" rIns="0" bIns="0" rtlCol="0">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2700" b="1" i="0" kern="1200" spc="-70" baseline="0" dirty="0">
                <a:solidFill>
                  <a:schemeClr val="bg1"/>
                </a:solidFill>
                <a:effectLst/>
                <a:latin typeface="Derailed" panose="020B0503030101060003" pitchFamily="34" charset="77"/>
                <a:ea typeface="+mn-ea"/>
                <a:cs typeface="+mn-cs"/>
              </a:rPr>
              <a:t>ncl.ac.uk</a:t>
            </a:r>
          </a:p>
        </p:txBody>
      </p:sp>
    </p:spTree>
    <p:extLst>
      <p:ext uri="{BB962C8B-B14F-4D97-AF65-F5344CB8AC3E}">
        <p14:creationId xmlns:p14="http://schemas.microsoft.com/office/powerpoint/2010/main" val="392900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441713" y="1356518"/>
            <a:ext cx="4277588" cy="730370"/>
          </a:xfrm>
        </p:spPr>
        <p:txBody>
          <a:bodyPr/>
          <a:lstStyle>
            <a:lvl1pPr>
              <a:defRPr sz="2800">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509251" y="2399145"/>
            <a:ext cx="4210050" cy="3826164"/>
          </a:xfrm>
        </p:spPr>
        <p:txBody>
          <a:bodyPr/>
          <a:lstStyle>
            <a:lvl1pPr>
              <a:defRPr>
                <a:solidFill>
                  <a:schemeClr val="tx1"/>
                </a:solidFill>
              </a:defRPr>
            </a:lvl1pPr>
            <a:lvl2pPr>
              <a:defRPr>
                <a:solidFill>
                  <a:schemeClr val="tx1"/>
                </a:solidFill>
              </a:defRPr>
            </a:lvl2pPr>
            <a:lvl3pPr>
              <a:defRPr b="1">
                <a:solidFill>
                  <a:schemeClr val="tx1"/>
                </a:solidFill>
              </a:defRPr>
            </a:lvl3pPr>
            <a:lvl4pPr marL="180979" indent="-180979">
              <a:buFont typeface="Arial" panose="020B0604020202020204" pitchFamily="34" charset="0"/>
              <a:buChar char="•"/>
              <a:defRPr sz="1401">
                <a:solidFill>
                  <a:schemeClr val="tx1"/>
                </a:solidFill>
              </a:defRPr>
            </a:lvl4pPr>
            <a:lvl5pPr marL="361959" indent="-180979">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11" name="Picture Placeholder 10">
            <a:extLst>
              <a:ext uri="{FF2B5EF4-FFF2-40B4-BE49-F238E27FC236}">
                <a16:creationId xmlns:a16="http://schemas.microsoft.com/office/drawing/2014/main" id="{A39DA256-EE1D-423A-AE66-BAFB941209CC}"/>
              </a:ext>
            </a:extLst>
          </p:cNvPr>
          <p:cNvSpPr>
            <a:spLocks noGrp="1"/>
          </p:cNvSpPr>
          <p:nvPr>
            <p:ph type="pic" sz="quarter" idx="13"/>
          </p:nvPr>
        </p:nvSpPr>
        <p:spPr>
          <a:xfrm>
            <a:off x="5267722" y="1200150"/>
            <a:ext cx="4210050" cy="4591050"/>
          </a:xfrm>
        </p:spPr>
        <p:txBody>
          <a:bodyPr/>
          <a:lstStyle/>
          <a:p>
            <a:endParaRPr lang="en-GB"/>
          </a:p>
        </p:txBody>
      </p:sp>
      <p:sp>
        <p:nvSpPr>
          <p:cNvPr id="12" name="Text Placeholder 8">
            <a:extLst>
              <a:ext uri="{FF2B5EF4-FFF2-40B4-BE49-F238E27FC236}">
                <a16:creationId xmlns:a16="http://schemas.microsoft.com/office/drawing/2014/main" id="{D5C5480B-C302-45E4-BDF7-F98D4205B1D4}"/>
              </a:ext>
            </a:extLst>
          </p:cNvPr>
          <p:cNvSpPr>
            <a:spLocks noGrp="1"/>
          </p:cNvSpPr>
          <p:nvPr>
            <p:ph type="body" sz="quarter" idx="14"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28786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2Bi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441713" y="1356518"/>
            <a:ext cx="9034101" cy="730370"/>
          </a:xfrm>
        </p:spPr>
        <p:txBody>
          <a:bodyPr/>
          <a:lstStyle>
            <a:lvl1pPr>
              <a:defRPr sz="2800">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509251" y="2399145"/>
            <a:ext cx="4210050" cy="38261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10" name="Content Placeholder 2">
            <a:extLst>
              <a:ext uri="{FF2B5EF4-FFF2-40B4-BE49-F238E27FC236}">
                <a16:creationId xmlns:a16="http://schemas.microsoft.com/office/drawing/2014/main" id="{6015C197-DB0F-4B81-A926-5BE0BD6F4985}"/>
              </a:ext>
            </a:extLst>
          </p:cNvPr>
          <p:cNvSpPr>
            <a:spLocks noGrp="1"/>
          </p:cNvSpPr>
          <p:nvPr>
            <p:ph sz="half" idx="13"/>
          </p:nvPr>
        </p:nvSpPr>
        <p:spPr>
          <a:xfrm>
            <a:off x="5265763" y="2399145"/>
            <a:ext cx="4210050" cy="38261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8">
            <a:extLst>
              <a:ext uri="{FF2B5EF4-FFF2-40B4-BE49-F238E27FC236}">
                <a16:creationId xmlns:a16="http://schemas.microsoft.com/office/drawing/2014/main" id="{E96968C5-7D14-46C2-950B-09F6E4A75F20}"/>
              </a:ext>
            </a:extLst>
          </p:cNvPr>
          <p:cNvSpPr>
            <a:spLocks noGrp="1"/>
          </p:cNvSpPr>
          <p:nvPr>
            <p:ph type="body" sz="quarter" idx="14"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163348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p:txBody>
          <a:bodyPr/>
          <a:lstStyle>
            <a:lvl1pPr>
              <a:defRPr>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415350" y="2012400"/>
            <a:ext cx="4210050"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7158317-8A9D-3D4C-B6B9-3059AAA22424}"/>
              </a:ext>
            </a:extLst>
          </p:cNvPr>
          <p:cNvSpPr>
            <a:spLocks noGrp="1"/>
          </p:cNvSpPr>
          <p:nvPr>
            <p:ph sz="half" idx="2"/>
          </p:nvPr>
        </p:nvSpPr>
        <p:spPr>
          <a:xfrm>
            <a:off x="5123905" y="2012400"/>
            <a:ext cx="4210050"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9" name="Text Placeholder 8">
            <a:extLst>
              <a:ext uri="{FF2B5EF4-FFF2-40B4-BE49-F238E27FC236}">
                <a16:creationId xmlns:a16="http://schemas.microsoft.com/office/drawing/2014/main" id="{43B173A9-C9EC-4BD5-938C-6124D022B6AE}"/>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215869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Narrow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411696" y="1079432"/>
            <a:ext cx="2859379" cy="730370"/>
          </a:xfrm>
        </p:spPr>
        <p:txBody>
          <a:bodyPr/>
          <a:lstStyle>
            <a:lvl1pPr>
              <a:defRPr>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419200" y="2012400"/>
            <a:ext cx="2851875"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a:p>
        </p:txBody>
      </p:sp>
      <p:sp>
        <p:nvSpPr>
          <p:cNvPr id="10" name="Text Placeholder 8">
            <a:extLst>
              <a:ext uri="{FF2B5EF4-FFF2-40B4-BE49-F238E27FC236}">
                <a16:creationId xmlns:a16="http://schemas.microsoft.com/office/drawing/2014/main" id="{E9CBB68C-2E8F-433E-B231-A9D7A2EBD3A9}"/>
              </a:ext>
            </a:extLst>
          </p:cNvPr>
          <p:cNvSpPr>
            <a:spLocks noGrp="1"/>
          </p:cNvSpPr>
          <p:nvPr>
            <p:ph type="body" sz="quarter" idx="13" hasCustomPrompt="1"/>
          </p:nvPr>
        </p:nvSpPr>
        <p:spPr>
          <a:xfrm>
            <a:off x="411461" y="320675"/>
            <a:ext cx="6762550"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225781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78BFF-1399-B540-BF04-C8DF2C38C764}"/>
              </a:ext>
            </a:extLst>
          </p:cNvPr>
          <p:cNvSpPr>
            <a:spLocks noGrp="1"/>
          </p:cNvSpPr>
          <p:nvPr>
            <p:ph type="title"/>
          </p:nvPr>
        </p:nvSpPr>
        <p:spPr>
          <a:xfrm>
            <a:off x="411695" y="1079432"/>
            <a:ext cx="6759667" cy="730370"/>
          </a:xfrm>
          <a:prstGeom prst="rect">
            <a:avLst/>
          </a:prstGeom>
        </p:spPr>
        <p:txBody>
          <a:bodyPr vert="horz" wrap="square" lIns="0" tIns="0" rIns="0" bIns="0" rtlCol="0" anchor="b">
            <a:noAutofit/>
          </a:bodyPr>
          <a:lstStyle/>
          <a:p>
            <a:r>
              <a:rPr lang="en-US" dirty="0"/>
              <a:t>Click to edit</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E23C1777-07C2-B445-8FF2-86550F08DBB8}"/>
              </a:ext>
            </a:extLst>
          </p:cNvPr>
          <p:cNvSpPr>
            <a:spLocks noGrp="1"/>
          </p:cNvSpPr>
          <p:nvPr>
            <p:ph type="body" idx="1"/>
          </p:nvPr>
        </p:nvSpPr>
        <p:spPr>
          <a:xfrm>
            <a:off x="414346" y="2012692"/>
            <a:ext cx="6759667" cy="4189412"/>
          </a:xfrm>
          <a:prstGeom prst="rect">
            <a:avLst/>
          </a:prstGeom>
        </p:spPr>
        <p:txBody>
          <a:bodyPr vert="horz" wrap="square" lIns="0" tIns="0" rIns="0" bIns="180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EFCF7CE-F628-E948-A42E-EB813C054A9B}"/>
              </a:ext>
            </a:extLst>
          </p:cNvPr>
          <p:cNvSpPr>
            <a:spLocks noGrp="1"/>
          </p:cNvSpPr>
          <p:nvPr>
            <p:ph type="ftr" sz="quarter" idx="3"/>
          </p:nvPr>
        </p:nvSpPr>
        <p:spPr>
          <a:xfrm>
            <a:off x="2514023" y="6454820"/>
            <a:ext cx="6423892" cy="365125"/>
          </a:xfrm>
          <a:prstGeom prst="rect">
            <a:avLst/>
          </a:prstGeom>
        </p:spPr>
        <p:txBody>
          <a:bodyPr vert="horz" lIns="0" tIns="0" rIns="0" bIns="0" rtlCol="0" anchor="t" anchorCtr="0"/>
          <a:lstStyle>
            <a:lvl1pPr algn="l">
              <a:defRPr sz="800" b="0" i="0">
                <a:solidFill>
                  <a:schemeClr val="tx1"/>
                </a:solidFill>
                <a:latin typeface="Derailed" panose="020B0503030101060003" pitchFamily="34" charset="77"/>
              </a:defRPr>
            </a:lvl1pPr>
          </a:lstStyle>
          <a:p>
            <a:endParaRPr lang="en-GB" dirty="0"/>
          </a:p>
        </p:txBody>
      </p:sp>
      <p:sp>
        <p:nvSpPr>
          <p:cNvPr id="6" name="Slide Number Placeholder 5">
            <a:extLst>
              <a:ext uri="{FF2B5EF4-FFF2-40B4-BE49-F238E27FC236}">
                <a16:creationId xmlns:a16="http://schemas.microsoft.com/office/drawing/2014/main" id="{2E63F08C-4FC3-D94E-8C44-49CF7FC39626}"/>
              </a:ext>
            </a:extLst>
          </p:cNvPr>
          <p:cNvSpPr>
            <a:spLocks noGrp="1"/>
          </p:cNvSpPr>
          <p:nvPr>
            <p:ph type="sldNum" sz="quarter" idx="4"/>
          </p:nvPr>
        </p:nvSpPr>
        <p:spPr>
          <a:xfrm>
            <a:off x="8978555" y="6454815"/>
            <a:ext cx="518109" cy="350144"/>
          </a:xfrm>
          <a:prstGeom prst="rect">
            <a:avLst/>
          </a:prstGeom>
        </p:spPr>
        <p:txBody>
          <a:bodyPr vert="horz" lIns="0" tIns="0" rIns="0" bIns="0" rtlCol="0" anchor="t" anchorCtr="0"/>
          <a:lstStyle>
            <a:lvl1pPr algn="r">
              <a:defRPr sz="1100" b="1" i="0">
                <a:solidFill>
                  <a:schemeClr val="tx1"/>
                </a:solidFill>
                <a:latin typeface="Derailed" panose="020B0503030101060003" pitchFamily="34" charset="77"/>
                <a:cs typeface="Sakkal Majalla" panose="02000000000000000000" pitchFamily="2" charset="-78"/>
              </a:defRPr>
            </a:lvl1pPr>
          </a:lstStyle>
          <a:p>
            <a:fld id="{E5E7EA0D-6364-2B4A-8E45-9A79CD741A72}" type="slidenum">
              <a:rPr lang="en-GB" smtClean="0"/>
              <a:pPr/>
              <a:t>‹#›</a:t>
            </a:fld>
            <a:endParaRPr lang="en-GB" dirty="0"/>
          </a:p>
        </p:txBody>
      </p:sp>
      <p:cxnSp>
        <p:nvCxnSpPr>
          <p:cNvPr id="10" name="Straight Connector 9">
            <a:extLst>
              <a:ext uri="{FF2B5EF4-FFF2-40B4-BE49-F238E27FC236}">
                <a16:creationId xmlns:a16="http://schemas.microsoft.com/office/drawing/2014/main" id="{7547136A-9C68-724A-B15C-FA92927A8A90}"/>
              </a:ext>
            </a:extLst>
          </p:cNvPr>
          <p:cNvCxnSpPr>
            <a:cxnSpLocks/>
          </p:cNvCxnSpPr>
          <p:nvPr userDrawn="1"/>
        </p:nvCxnSpPr>
        <p:spPr>
          <a:xfrm>
            <a:off x="419200" y="6391701"/>
            <a:ext cx="90676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344337-8D4C-214D-A62F-D7752D9F33C8}"/>
              </a:ext>
            </a:extLst>
          </p:cNvPr>
          <p:cNvCxnSpPr>
            <a:cxnSpLocks/>
          </p:cNvCxnSpPr>
          <p:nvPr userDrawn="1"/>
        </p:nvCxnSpPr>
        <p:spPr>
          <a:xfrm>
            <a:off x="419200" y="762082"/>
            <a:ext cx="90676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B1E3994-DDB3-9B4C-ACCD-9CFB5A17B018}"/>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193088" y="208996"/>
            <a:ext cx="1391882" cy="485604"/>
          </a:xfrm>
          <a:prstGeom prst="rect">
            <a:avLst/>
          </a:prstGeom>
        </p:spPr>
      </p:pic>
      <p:sp>
        <p:nvSpPr>
          <p:cNvPr id="13" name="Rectangle 12">
            <a:extLst>
              <a:ext uri="{FF2B5EF4-FFF2-40B4-BE49-F238E27FC236}">
                <a16:creationId xmlns:a16="http://schemas.microsoft.com/office/drawing/2014/main" id="{4837182F-70DA-4B72-8C7B-6A2A19CE46B2}"/>
              </a:ext>
            </a:extLst>
          </p:cNvPr>
          <p:cNvSpPr/>
          <p:nvPr userDrawn="1"/>
        </p:nvSpPr>
        <p:spPr>
          <a:xfrm>
            <a:off x="340482" y="6487744"/>
            <a:ext cx="2051972" cy="277064"/>
          </a:xfrm>
          <a:prstGeom prst="rect">
            <a:avLst/>
          </a:prstGeom>
        </p:spPr>
        <p:txBody>
          <a:bodyPr wrap="none">
            <a:spAutoFit/>
          </a:bodyPr>
          <a:lstStyle/>
          <a:p>
            <a:pPr marR="0" algn="l" rtl="0"/>
            <a:r>
              <a:rPr lang="en-GB" sz="1801" b="1" i="0" u="none" strike="noStrike" spc="-50" baseline="30000" dirty="0">
                <a:solidFill>
                  <a:srgbClr val="000000"/>
                </a:solidFill>
                <a:latin typeface="Derailed" panose="020B0503030101060003" pitchFamily="34" charset="0"/>
              </a:rPr>
              <a:t>From Newcastle. </a:t>
            </a:r>
            <a:r>
              <a:rPr lang="en-GB" sz="1801" b="1" i="0" u="none" strike="noStrike" spc="-50" baseline="30000" dirty="0">
                <a:solidFill>
                  <a:srgbClr val="00B2A9"/>
                </a:solidFill>
                <a:latin typeface="Derailed" panose="020B0503030101060003" pitchFamily="34" charset="0"/>
              </a:rPr>
              <a:t>For the world.</a:t>
            </a:r>
          </a:p>
        </p:txBody>
      </p:sp>
    </p:spTree>
    <p:extLst>
      <p:ext uri="{BB962C8B-B14F-4D97-AF65-F5344CB8AC3E}">
        <p14:creationId xmlns:p14="http://schemas.microsoft.com/office/powerpoint/2010/main" val="620461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75" r:id="rId5"/>
    <p:sldLayoutId id="2147483652" r:id="rId6"/>
    <p:sldLayoutId id="2147483660" r:id="rId7"/>
    <p:sldLayoutId id="2147483659" r:id="rId8"/>
    <p:sldLayoutId id="2147483658" r:id="rId9"/>
    <p:sldLayoutId id="2147483662" r:id="rId10"/>
    <p:sldLayoutId id="2147483661" r:id="rId11"/>
    <p:sldLayoutId id="2147483664" r:id="rId12"/>
    <p:sldLayoutId id="2147483673" r:id="rId13"/>
    <p:sldLayoutId id="2147483672" r:id="rId14"/>
    <p:sldLayoutId id="2147483671" r:id="rId15"/>
    <p:sldLayoutId id="2147483670" r:id="rId16"/>
    <p:sldLayoutId id="2147483665" r:id="rId17"/>
    <p:sldLayoutId id="2147483666" r:id="rId18"/>
    <p:sldLayoutId id="2147483667" r:id="rId19"/>
    <p:sldLayoutId id="2147483654" r:id="rId20"/>
    <p:sldLayoutId id="2147483674" r:id="rId21"/>
    <p:sldLayoutId id="2147483669" r:id="rId22"/>
    <p:sldLayoutId id="2147483668" r:id="rId23"/>
  </p:sldLayoutIdLst>
  <p:hf hdr="0" dt="0"/>
  <p:txStyles>
    <p:titleStyle>
      <a:lvl1pPr algn="l" defTabSz="914423" rtl="0" eaLnBrk="1" latinLnBrk="0" hangingPunct="1">
        <a:lnSpc>
          <a:spcPct val="100000"/>
        </a:lnSpc>
        <a:spcBef>
          <a:spcPct val="0"/>
        </a:spcBef>
        <a:buNone/>
        <a:defRPr sz="1801" b="1" i="0" kern="1200">
          <a:solidFill>
            <a:schemeClr val="tx1"/>
          </a:solidFill>
          <a:latin typeface="Derailed" panose="020B0503030101060003" pitchFamily="34" charset="77"/>
          <a:ea typeface="+mj-ea"/>
          <a:cs typeface="+mj-cs"/>
        </a:defRPr>
      </a:lvl1pPr>
    </p:titleStyle>
    <p:bodyStyle>
      <a:lvl1pPr marL="0" indent="0" algn="l" defTabSz="914423" rtl="0" eaLnBrk="1" latinLnBrk="0" hangingPunct="1">
        <a:lnSpc>
          <a:spcPct val="110000"/>
        </a:lnSpc>
        <a:spcBef>
          <a:spcPts val="0"/>
        </a:spcBef>
        <a:buFont typeface="Arial" panose="020B0604020202020204" pitchFamily="34" charset="0"/>
        <a:buNone/>
        <a:defRPr sz="1401" b="1" i="0" kern="1200">
          <a:solidFill>
            <a:schemeClr val="tx1"/>
          </a:solidFill>
          <a:latin typeface="Derailed" panose="020B0503030101060003" pitchFamily="34" charset="77"/>
          <a:ea typeface="+mn-ea"/>
          <a:cs typeface="+mn-cs"/>
        </a:defRPr>
      </a:lvl1pPr>
      <a:lvl2pPr marL="3175" indent="0" algn="l" defTabSz="914423" rtl="0" eaLnBrk="1" latinLnBrk="0" hangingPunct="1">
        <a:lnSpc>
          <a:spcPct val="110000"/>
        </a:lnSpc>
        <a:spcBef>
          <a:spcPts val="0"/>
        </a:spcBef>
        <a:buFont typeface="Arial" panose="020B0604020202020204" pitchFamily="34" charset="0"/>
        <a:buNone/>
        <a:tabLst/>
        <a:defRPr sz="1401" b="0" i="0" kern="1200">
          <a:solidFill>
            <a:schemeClr val="tx1"/>
          </a:solidFill>
          <a:latin typeface="Derailed" panose="020B0503030101060003" pitchFamily="34" charset="77"/>
          <a:ea typeface="+mn-ea"/>
          <a:cs typeface="+mn-cs"/>
        </a:defRPr>
      </a:lvl2pPr>
      <a:lvl3pPr marL="133353" indent="-133353" algn="l" defTabSz="914423" rtl="0" eaLnBrk="1" latinLnBrk="0" hangingPunct="1">
        <a:lnSpc>
          <a:spcPct val="110000"/>
        </a:lnSpc>
        <a:spcBef>
          <a:spcPts val="0"/>
        </a:spcBef>
        <a:buFont typeface="Arial" panose="020B0604020202020204" pitchFamily="34" charset="0"/>
        <a:buChar char="•"/>
        <a:tabLst/>
        <a:defRPr sz="1401" b="0" i="0" kern="1200">
          <a:solidFill>
            <a:schemeClr val="tx1"/>
          </a:solidFill>
          <a:latin typeface="Derailed" panose="020B0503030101060003" pitchFamily="34" charset="77"/>
          <a:ea typeface="+mn-ea"/>
          <a:cs typeface="+mn-cs"/>
        </a:defRPr>
      </a:lvl3pPr>
      <a:lvl4pPr marL="268295" indent="-138117" algn="l" defTabSz="914423" rtl="0" eaLnBrk="1" latinLnBrk="0" hangingPunct="1">
        <a:lnSpc>
          <a:spcPct val="110000"/>
        </a:lnSpc>
        <a:spcBef>
          <a:spcPts val="0"/>
        </a:spcBef>
        <a:buFont typeface="Raleway" panose="020B0503030101060003" pitchFamily="34" charset="0"/>
        <a:buChar char="−"/>
        <a:tabLst/>
        <a:defRPr sz="1050" b="0" i="0" kern="1200">
          <a:solidFill>
            <a:schemeClr val="tx1"/>
          </a:solidFill>
          <a:latin typeface="Derailed" panose="020B0503030101060003" pitchFamily="34" charset="77"/>
          <a:ea typeface="+mn-ea"/>
          <a:cs typeface="+mn-cs"/>
        </a:defRPr>
      </a:lvl4pPr>
      <a:lvl5pPr marL="446100" indent="-177805" algn="l" defTabSz="914423" rtl="0" eaLnBrk="1" latinLnBrk="0" hangingPunct="1">
        <a:lnSpc>
          <a:spcPct val="110000"/>
        </a:lnSpc>
        <a:spcBef>
          <a:spcPts val="0"/>
        </a:spcBef>
        <a:buFont typeface="Raleway" panose="020B0503030101060003" pitchFamily="34" charset="0"/>
        <a:buChar char="−"/>
        <a:tabLst/>
        <a:defRPr sz="900" b="0" i="0" kern="1200">
          <a:solidFill>
            <a:schemeClr val="tx1"/>
          </a:solidFill>
          <a:latin typeface="Derailed" panose="020B0503030101060003" pitchFamily="34" charset="77"/>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pos="264">
          <p15:clr>
            <a:srgbClr val="F26B43"/>
          </p15:clr>
        </p15:guide>
        <p15:guide id="3" pos="5976">
          <p15:clr>
            <a:srgbClr val="F26B43"/>
          </p15:clr>
        </p15:guide>
        <p15:guide id="4" orient="horz" pos="2160">
          <p15:clr>
            <a:srgbClr val="F26B43"/>
          </p15:clr>
        </p15:guide>
        <p15:guide id="5" orient="horz" pos="1351">
          <p15:clr>
            <a:srgbClr val="F26B43"/>
          </p15:clr>
        </p15:guide>
        <p15:guide id="6" orient="horz" pos="1242">
          <p15:clr>
            <a:srgbClr val="F26B43"/>
          </p15:clr>
        </p15:guide>
        <p15:guide id="7" orient="horz" pos="39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www.ncl.ac.uk/who-we-are/structure/transparenc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people walking outside of a building&#10;&#10;Description automatically generated with medium confidence">
            <a:extLst>
              <a:ext uri="{FF2B5EF4-FFF2-40B4-BE49-F238E27FC236}">
                <a16:creationId xmlns:a16="http://schemas.microsoft.com/office/drawing/2014/main" id="{86E8DD4E-54A4-4481-A546-2924B22E5FC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235" t="24343" r="7955"/>
          <a:stretch/>
        </p:blipFill>
        <p:spPr>
          <a:xfrm>
            <a:off x="-97710" y="0"/>
            <a:ext cx="10003710" cy="6858000"/>
          </a:xfrm>
          <a:prstGeom prst="rect">
            <a:avLst/>
          </a:prstGeom>
        </p:spPr>
      </p:pic>
      <p:sp>
        <p:nvSpPr>
          <p:cNvPr id="2" name="Title 1">
            <a:extLst>
              <a:ext uri="{FF2B5EF4-FFF2-40B4-BE49-F238E27FC236}">
                <a16:creationId xmlns:a16="http://schemas.microsoft.com/office/drawing/2014/main" id="{99E50BF2-6098-C946-849E-AB4A1C03AE1B}"/>
              </a:ext>
            </a:extLst>
          </p:cNvPr>
          <p:cNvSpPr>
            <a:spLocks noGrp="1"/>
          </p:cNvSpPr>
          <p:nvPr>
            <p:ph type="title"/>
          </p:nvPr>
        </p:nvSpPr>
        <p:spPr>
          <a:xfrm>
            <a:off x="506658" y="2763013"/>
            <a:ext cx="5101833" cy="2996026"/>
          </a:xfrm>
        </p:spPr>
        <p:txBody>
          <a:bodyPr wrap="square" anchor="b">
            <a:normAutofit/>
          </a:bodyPr>
          <a:lstStyle/>
          <a:p>
            <a:r>
              <a:rPr lang="en-GB" sz="4800" dirty="0"/>
              <a:t>Newcastle University Finances</a:t>
            </a:r>
          </a:p>
        </p:txBody>
      </p:sp>
      <p:sp>
        <p:nvSpPr>
          <p:cNvPr id="3" name="Subtitle 2">
            <a:extLst>
              <a:ext uri="{FF2B5EF4-FFF2-40B4-BE49-F238E27FC236}">
                <a16:creationId xmlns:a16="http://schemas.microsoft.com/office/drawing/2014/main" id="{892DE91E-1327-5145-A15A-6BFBFB789583}"/>
              </a:ext>
            </a:extLst>
          </p:cNvPr>
          <p:cNvSpPr>
            <a:spLocks noGrp="1"/>
          </p:cNvSpPr>
          <p:nvPr>
            <p:ph type="body" idx="1"/>
          </p:nvPr>
        </p:nvSpPr>
        <p:spPr>
          <a:xfrm>
            <a:off x="506658" y="5791238"/>
            <a:ext cx="4752917" cy="1287215"/>
          </a:xfrm>
        </p:spPr>
        <p:txBody>
          <a:bodyPr wrap="square">
            <a:normAutofit/>
          </a:bodyPr>
          <a:lstStyle/>
          <a:p>
            <a:pPr>
              <a:lnSpc>
                <a:spcPct val="100000"/>
              </a:lnSpc>
              <a:spcAft>
                <a:spcPts val="600"/>
              </a:spcAft>
            </a:pPr>
            <a:r>
              <a:rPr lang="en-GB" sz="2000" b="0" dirty="0"/>
              <a:t>Summary for Students</a:t>
            </a:r>
          </a:p>
          <a:p>
            <a:pPr>
              <a:lnSpc>
                <a:spcPct val="100000"/>
              </a:lnSpc>
              <a:spcAft>
                <a:spcPts val="600"/>
              </a:spcAft>
            </a:pPr>
            <a:r>
              <a:rPr lang="en-GB" sz="2000" b="0" dirty="0"/>
              <a:t>2022/23</a:t>
            </a:r>
          </a:p>
          <a:p>
            <a:pPr>
              <a:lnSpc>
                <a:spcPct val="100000"/>
              </a:lnSpc>
              <a:spcAft>
                <a:spcPts val="600"/>
              </a:spcAft>
            </a:pPr>
            <a:endParaRPr lang="en-GB" sz="3600" dirty="0"/>
          </a:p>
        </p:txBody>
      </p:sp>
      <p:sp>
        <p:nvSpPr>
          <p:cNvPr id="19" name="Title 1">
            <a:extLst>
              <a:ext uri="{FF2B5EF4-FFF2-40B4-BE49-F238E27FC236}">
                <a16:creationId xmlns:a16="http://schemas.microsoft.com/office/drawing/2014/main" id="{E4744392-6ECC-4F19-8E7D-754689D31EEC}"/>
              </a:ext>
            </a:extLst>
          </p:cNvPr>
          <p:cNvSpPr txBox="1">
            <a:spLocks/>
          </p:cNvSpPr>
          <p:nvPr/>
        </p:nvSpPr>
        <p:spPr>
          <a:xfrm>
            <a:off x="6223832" y="6171265"/>
            <a:ext cx="5191807" cy="455952"/>
          </a:xfrm>
          <a:prstGeom prst="rect">
            <a:avLst/>
          </a:prstGeom>
        </p:spPr>
        <p:txBody>
          <a:bodyPr vert="horz" wrap="square" lIns="0" tIns="0" rIns="0" bIns="0" rtlCol="0" anchor="b">
            <a:normAutofit/>
          </a:bodyPr>
          <a:lstStyle>
            <a:lvl1pPr algn="l" defTabSz="914423" rtl="0" eaLnBrk="1" latinLnBrk="0" hangingPunct="1">
              <a:lnSpc>
                <a:spcPct val="100000"/>
              </a:lnSpc>
              <a:spcBef>
                <a:spcPct val="0"/>
              </a:spcBef>
              <a:buNone/>
              <a:defRPr sz="4201" b="1" i="0" kern="1200">
                <a:solidFill>
                  <a:schemeClr val="bg1"/>
                </a:solidFill>
                <a:latin typeface="Derailed" panose="020B0503030101060003" pitchFamily="34" charset="77"/>
                <a:ea typeface="+mj-ea"/>
                <a:cs typeface="+mj-cs"/>
              </a:defRPr>
            </a:lvl1pPr>
          </a:lstStyle>
          <a:p>
            <a:r>
              <a:rPr lang="en-GB" sz="1800" dirty="0"/>
              <a:t>From Newcastle. </a:t>
            </a:r>
            <a:r>
              <a:rPr lang="en-GB" sz="1800" dirty="0">
                <a:solidFill>
                  <a:schemeClr val="accent5">
                    <a:lumMod val="60000"/>
                    <a:lumOff val="40000"/>
                  </a:schemeClr>
                </a:solidFill>
              </a:rPr>
              <a:t>For the world.</a:t>
            </a:r>
          </a:p>
        </p:txBody>
      </p:sp>
      <p:pic>
        <p:nvPicPr>
          <p:cNvPr id="4" name="Picture 3" descr="A picture containing text, clipart&#10;&#10;Description automatically generated">
            <a:extLst>
              <a:ext uri="{FF2B5EF4-FFF2-40B4-BE49-F238E27FC236}">
                <a16:creationId xmlns:a16="http://schemas.microsoft.com/office/drawing/2014/main" id="{32B1082D-1ED5-A5C2-3D01-D34BB37CD691}"/>
              </a:ext>
            </a:extLst>
          </p:cNvPr>
          <p:cNvPicPr>
            <a:picLocks noChangeAspect="1"/>
          </p:cNvPicPr>
          <p:nvPr/>
        </p:nvPicPr>
        <p:blipFill>
          <a:blip r:embed="rId5"/>
          <a:stretch>
            <a:fillRect/>
          </a:stretch>
        </p:blipFill>
        <p:spPr>
          <a:xfrm>
            <a:off x="7752106" y="251103"/>
            <a:ext cx="1812999" cy="514100"/>
          </a:xfrm>
          <a:prstGeom prst="rect">
            <a:avLst/>
          </a:prstGeom>
        </p:spPr>
      </p:pic>
    </p:spTree>
    <p:extLst>
      <p:ext uri="{BB962C8B-B14F-4D97-AF65-F5344CB8AC3E}">
        <p14:creationId xmlns:p14="http://schemas.microsoft.com/office/powerpoint/2010/main" val="354668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fld id="{E5E7EA0D-6364-2B4A-8E45-9A79CD741A72}" type="slidenum">
              <a:rPr lang="en-GB" smtClean="0"/>
              <a:pPr/>
              <a:t>2</a:t>
            </a:fld>
            <a:endParaRPr lang="en-GB"/>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a:xfrm>
            <a:off x="436814" y="181529"/>
            <a:ext cx="7249737" cy="306388"/>
          </a:xfrm>
        </p:spPr>
        <p:txBody>
          <a:bodyPr/>
          <a:lstStyle/>
          <a:p>
            <a:r>
              <a:rPr lang="en-GB" sz="3200" dirty="0">
                <a:solidFill>
                  <a:schemeClr val="tx1"/>
                </a:solidFill>
              </a:rPr>
              <a:t>Introduction</a:t>
            </a:r>
          </a:p>
        </p:txBody>
      </p:sp>
      <p:sp>
        <p:nvSpPr>
          <p:cNvPr id="2" name="TextBox 1"/>
          <p:cNvSpPr txBox="1"/>
          <p:nvPr/>
        </p:nvSpPr>
        <p:spPr>
          <a:xfrm>
            <a:off x="508000" y="994077"/>
            <a:ext cx="8729609" cy="5570756"/>
          </a:xfrm>
          <a:prstGeom prst="rect">
            <a:avLst/>
          </a:prstGeom>
          <a:noFill/>
        </p:spPr>
        <p:txBody>
          <a:bodyPr wrap="square" rtlCol="0">
            <a:spAutoFit/>
          </a:bodyPr>
          <a:lstStyle/>
          <a:p>
            <a:pPr algn="just">
              <a:spcAft>
                <a:spcPts val="1200"/>
              </a:spcAft>
            </a:pPr>
            <a:r>
              <a:rPr lang="en-GB" dirty="0"/>
              <a:t>Newcastle University is one of the largest universities in the UK. Our total income in 2022/23 was </a:t>
            </a:r>
            <a:r>
              <a:rPr lang="en-GB" b="1" dirty="0"/>
              <a:t>£608 million </a:t>
            </a:r>
            <a:r>
              <a:rPr lang="en-GB" dirty="0"/>
              <a:t>(see slide 5 for income detail).</a:t>
            </a:r>
          </a:p>
          <a:p>
            <a:pPr algn="just">
              <a:spcAft>
                <a:spcPts val="1200"/>
              </a:spcAft>
            </a:pPr>
            <a:r>
              <a:rPr lang="en-GB" dirty="0"/>
              <a:t>This summary aims to demonstrate where our income comes from and how we use that money to pay our staff, provide financial and well-being support to students and cover all other costs required to keep the University running and in good shape for the future.</a:t>
            </a:r>
          </a:p>
          <a:p>
            <a:pPr algn="just">
              <a:spcAft>
                <a:spcPts val="1200"/>
              </a:spcAft>
            </a:pPr>
            <a:r>
              <a:rPr lang="en-GB" dirty="0"/>
              <a:t>The information is prepared using a template developed by Universities UK so all universities provide information on a consistent basis. If you want to know more then please follow this </a:t>
            </a:r>
            <a:r>
              <a:rPr lang="en-GB" b="1" u="sng" dirty="0">
                <a:solidFill>
                  <a:srgbClr val="0070C0"/>
                </a:solidFill>
                <a:hlinkClick r:id="rId3"/>
              </a:rPr>
              <a:t>link</a:t>
            </a:r>
            <a:r>
              <a:rPr lang="en-GB" dirty="0"/>
              <a:t> to access our Integrated Annual Report and Financial Statements.</a:t>
            </a:r>
          </a:p>
          <a:p>
            <a:pPr algn="just">
              <a:spcAft>
                <a:spcPts val="1200"/>
              </a:spcAft>
            </a:pPr>
            <a:r>
              <a:rPr lang="en-GB" dirty="0"/>
              <a:t>Our expenditure in 2022/23 was </a:t>
            </a:r>
            <a:r>
              <a:rPr lang="en-GB" b="1" dirty="0"/>
              <a:t>£604 million </a:t>
            </a:r>
            <a:r>
              <a:rPr lang="en-GB" dirty="0"/>
              <a:t>meaning we achieved a surplus of </a:t>
            </a:r>
            <a:r>
              <a:rPr lang="en-GB" b="1" dirty="0"/>
              <a:t>£4 million</a:t>
            </a:r>
            <a:r>
              <a:rPr lang="en-GB" dirty="0"/>
              <a:t> on our operating activities. Additionally, there was a </a:t>
            </a:r>
            <a:r>
              <a:rPr lang="en-GB" b="1" dirty="0"/>
              <a:t>£31 million </a:t>
            </a:r>
            <a:r>
              <a:rPr lang="en-GB" dirty="0"/>
              <a:t>reduction in the University’s pension liability and a loss of </a:t>
            </a:r>
            <a:r>
              <a:rPr lang="en-GB" b="1" dirty="0"/>
              <a:t>£5m </a:t>
            </a:r>
            <a:r>
              <a:rPr lang="en-GB" dirty="0"/>
              <a:t>on impaired assets resulting in an overall </a:t>
            </a:r>
            <a:r>
              <a:rPr lang="en-GB" b="1" dirty="0"/>
              <a:t>statutory surplus position after tax of £30m</a:t>
            </a:r>
            <a:r>
              <a:rPr lang="en-GB" dirty="0"/>
              <a:t> . </a:t>
            </a:r>
          </a:p>
          <a:p>
            <a:pPr algn="just">
              <a:spcAft>
                <a:spcPts val="1200"/>
              </a:spcAft>
            </a:pPr>
            <a:r>
              <a:rPr lang="en-GB" dirty="0"/>
              <a:t>As a </a:t>
            </a:r>
            <a:r>
              <a:rPr lang="en-GB" b="1" dirty="0">
                <a:solidFill>
                  <a:schemeClr val="accent4">
                    <a:lumMod val="75000"/>
                  </a:schemeClr>
                </a:solidFill>
              </a:rPr>
              <a:t>“not for profit” </a:t>
            </a:r>
            <a:r>
              <a:rPr lang="en-GB" dirty="0"/>
              <a:t>charity the University does not pay dividends to shareholders. Any surplus is re-invested for future improvements. </a:t>
            </a:r>
          </a:p>
          <a:p>
            <a:endParaRPr lang="en-GB" dirty="0">
              <a:solidFill>
                <a:srgbClr val="5CCEC8"/>
              </a:solidFill>
            </a:endParaRPr>
          </a:p>
        </p:txBody>
      </p:sp>
    </p:spTree>
    <p:extLst>
      <p:ext uri="{BB962C8B-B14F-4D97-AF65-F5344CB8AC3E}">
        <p14:creationId xmlns:p14="http://schemas.microsoft.com/office/powerpoint/2010/main" val="55557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DBF9F7-3B55-072A-6179-F80A41B4D8A2}"/>
              </a:ext>
            </a:extLst>
          </p:cNvPr>
          <p:cNvSpPr>
            <a:spLocks noGrp="1"/>
          </p:cNvSpPr>
          <p:nvPr>
            <p:ph type="sldNum" sz="quarter" idx="12"/>
          </p:nvPr>
        </p:nvSpPr>
        <p:spPr/>
        <p:txBody>
          <a:bodyPr/>
          <a:lstStyle/>
          <a:p>
            <a:fld id="{E5E7EA0D-6364-2B4A-8E45-9A79CD741A72}" type="slidenum">
              <a:rPr lang="en-GB" smtClean="0"/>
              <a:t>3</a:t>
            </a:fld>
            <a:endParaRPr lang="en-GB" dirty="0"/>
          </a:p>
        </p:txBody>
      </p:sp>
      <p:sp>
        <p:nvSpPr>
          <p:cNvPr id="7" name="Text Placeholder 6">
            <a:extLst>
              <a:ext uri="{FF2B5EF4-FFF2-40B4-BE49-F238E27FC236}">
                <a16:creationId xmlns:a16="http://schemas.microsoft.com/office/drawing/2014/main" id="{7335E694-04F7-9261-55E8-8D5C827C0E83}"/>
              </a:ext>
            </a:extLst>
          </p:cNvPr>
          <p:cNvSpPr>
            <a:spLocks noGrp="1"/>
          </p:cNvSpPr>
          <p:nvPr>
            <p:ph type="body" sz="quarter" idx="14"/>
          </p:nvPr>
        </p:nvSpPr>
        <p:spPr/>
        <p:txBody>
          <a:bodyPr/>
          <a:lstStyle/>
          <a:p>
            <a:r>
              <a:rPr lang="en-GB" sz="3200" dirty="0">
                <a:solidFill>
                  <a:schemeClr val="tx1"/>
                </a:solidFill>
              </a:rPr>
              <a:t>Value for money</a:t>
            </a:r>
          </a:p>
          <a:p>
            <a:endParaRPr lang="en-GB" dirty="0"/>
          </a:p>
        </p:txBody>
      </p:sp>
      <p:pic>
        <p:nvPicPr>
          <p:cNvPr id="9" name="Picture 8">
            <a:extLst>
              <a:ext uri="{FF2B5EF4-FFF2-40B4-BE49-F238E27FC236}">
                <a16:creationId xmlns:a16="http://schemas.microsoft.com/office/drawing/2014/main" id="{9FDC073C-996C-D25E-7AC6-DCCD676FEEDB}"/>
              </a:ext>
            </a:extLst>
          </p:cNvPr>
          <p:cNvPicPr>
            <a:picLocks noChangeAspect="1"/>
          </p:cNvPicPr>
          <p:nvPr/>
        </p:nvPicPr>
        <p:blipFill>
          <a:blip r:embed="rId2"/>
          <a:stretch>
            <a:fillRect/>
          </a:stretch>
        </p:blipFill>
        <p:spPr>
          <a:xfrm>
            <a:off x="339678" y="864298"/>
            <a:ext cx="9156986" cy="5590517"/>
          </a:xfrm>
          <a:prstGeom prst="rect">
            <a:avLst/>
          </a:prstGeom>
        </p:spPr>
      </p:pic>
    </p:spTree>
    <p:extLst>
      <p:ext uri="{BB962C8B-B14F-4D97-AF65-F5344CB8AC3E}">
        <p14:creationId xmlns:p14="http://schemas.microsoft.com/office/powerpoint/2010/main" val="119300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D33DE5-3510-1A21-E9E6-2F92B7687027}"/>
              </a:ext>
            </a:extLst>
          </p:cNvPr>
          <p:cNvSpPr>
            <a:spLocks noGrp="1"/>
          </p:cNvSpPr>
          <p:nvPr>
            <p:ph type="sldNum" sz="quarter" idx="12"/>
          </p:nvPr>
        </p:nvSpPr>
        <p:spPr/>
        <p:txBody>
          <a:bodyPr/>
          <a:lstStyle/>
          <a:p>
            <a:fld id="{E5E7EA0D-6364-2B4A-8E45-9A79CD741A72}" type="slidenum">
              <a:rPr lang="en-GB" smtClean="0"/>
              <a:t>4</a:t>
            </a:fld>
            <a:endParaRPr lang="en-GB" dirty="0"/>
          </a:p>
        </p:txBody>
      </p:sp>
      <p:pic>
        <p:nvPicPr>
          <p:cNvPr id="8" name="Picture 7" descr="A blue and red and white rectangular sign&#10;&#10;Description automatically generated with medium confidence">
            <a:extLst>
              <a:ext uri="{FF2B5EF4-FFF2-40B4-BE49-F238E27FC236}">
                <a16:creationId xmlns:a16="http://schemas.microsoft.com/office/drawing/2014/main" id="{008E1D5F-5A95-D51C-9CBB-3EE08AC4F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858" y="860726"/>
            <a:ext cx="7728283" cy="5463896"/>
          </a:xfrm>
          <a:prstGeom prst="rect">
            <a:avLst/>
          </a:prstGeom>
        </p:spPr>
      </p:pic>
      <p:sp>
        <p:nvSpPr>
          <p:cNvPr id="10" name="TextBox 9">
            <a:extLst>
              <a:ext uri="{FF2B5EF4-FFF2-40B4-BE49-F238E27FC236}">
                <a16:creationId xmlns:a16="http://schemas.microsoft.com/office/drawing/2014/main" id="{83D15196-D8FF-3B12-0D3D-3E7179A8458E}"/>
              </a:ext>
            </a:extLst>
          </p:cNvPr>
          <p:cNvSpPr txBox="1"/>
          <p:nvPr/>
        </p:nvSpPr>
        <p:spPr>
          <a:xfrm>
            <a:off x="476250" y="226143"/>
            <a:ext cx="4953000" cy="603242"/>
          </a:xfrm>
          <a:prstGeom prst="rect">
            <a:avLst/>
          </a:prstGeom>
          <a:noFill/>
        </p:spPr>
        <p:txBody>
          <a:bodyPr wrap="square">
            <a:spAutoFit/>
          </a:bodyPr>
          <a:lstStyle/>
          <a:p>
            <a:pPr defTabSz="914423">
              <a:lnSpc>
                <a:spcPct val="110000"/>
              </a:lnSpc>
            </a:pPr>
            <a:r>
              <a:rPr lang="en-GB" sz="3200" b="1" dirty="0">
                <a:latin typeface="Derailed" panose="020B0503030101060003" pitchFamily="34" charset="77"/>
              </a:rPr>
              <a:t>Support and Advice</a:t>
            </a:r>
          </a:p>
        </p:txBody>
      </p:sp>
    </p:spTree>
    <p:extLst>
      <p:ext uri="{BB962C8B-B14F-4D97-AF65-F5344CB8AC3E}">
        <p14:creationId xmlns:p14="http://schemas.microsoft.com/office/powerpoint/2010/main" val="254644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fld id="{E5E7EA0D-6364-2B4A-8E45-9A79CD741A72}" type="slidenum">
              <a:rPr lang="en-GB" smtClean="0"/>
              <a:pPr/>
              <a:t>5</a:t>
            </a:fld>
            <a:endParaRPr lang="en-GB"/>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a:xfrm>
            <a:off x="436814" y="151497"/>
            <a:ext cx="7249737" cy="479787"/>
          </a:xfrm>
        </p:spPr>
        <p:txBody>
          <a:bodyPr/>
          <a:lstStyle/>
          <a:p>
            <a:r>
              <a:rPr lang="en-GB" sz="3200" dirty="0">
                <a:solidFill>
                  <a:schemeClr val="tx1"/>
                </a:solidFill>
              </a:rPr>
              <a:t>Where our income comes from</a:t>
            </a:r>
          </a:p>
        </p:txBody>
      </p:sp>
      <p:sp>
        <p:nvSpPr>
          <p:cNvPr id="4" name="Rectangle 3"/>
          <p:cNvSpPr/>
          <p:nvPr/>
        </p:nvSpPr>
        <p:spPr>
          <a:xfrm>
            <a:off x="7468547" y="1060319"/>
            <a:ext cx="2272336" cy="4182812"/>
          </a:xfrm>
          <a:prstGeom prst="rect">
            <a:avLst/>
          </a:prstGeom>
        </p:spPr>
        <p:txBody>
          <a:bodyPr wrap="square">
            <a:spAutoFit/>
          </a:bodyPr>
          <a:lstStyle/>
          <a:p>
            <a:pPr>
              <a:lnSpc>
                <a:spcPts val="2000"/>
              </a:lnSpc>
            </a:pPr>
            <a:r>
              <a:rPr lang="en-GB" sz="1600" dirty="0"/>
              <a:t>We draw on a variety of income sources to support our work, including government grants, student fees, donations and self generated income through commercial activities. </a:t>
            </a:r>
          </a:p>
          <a:p>
            <a:pPr>
              <a:lnSpc>
                <a:spcPts val="2000"/>
              </a:lnSpc>
            </a:pPr>
            <a:endParaRPr lang="en-GB" sz="1600" dirty="0"/>
          </a:p>
          <a:p>
            <a:pPr>
              <a:lnSpc>
                <a:spcPts val="2000"/>
              </a:lnSpc>
            </a:pPr>
            <a:r>
              <a:rPr lang="en-GB" sz="1600" dirty="0"/>
              <a:t>This chart shows the main sources of income in 2022-23. Student fees, in total, made up about 50% of our income.</a:t>
            </a:r>
          </a:p>
        </p:txBody>
      </p:sp>
      <p:graphicFrame>
        <p:nvGraphicFramePr>
          <p:cNvPr id="6" name="Chart 5"/>
          <p:cNvGraphicFramePr>
            <a:graphicFrameLocks/>
          </p:cNvGraphicFramePr>
          <p:nvPr>
            <p:extLst>
              <p:ext uri="{D42A27DB-BD31-4B8C-83A1-F6EECF244321}">
                <p14:modId xmlns:p14="http://schemas.microsoft.com/office/powerpoint/2010/main" val="3391559933"/>
              </p:ext>
            </p:extLst>
          </p:nvPr>
        </p:nvGraphicFramePr>
        <p:xfrm>
          <a:off x="436814" y="923637"/>
          <a:ext cx="6859913" cy="51021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490609542"/>
              </p:ext>
            </p:extLst>
          </p:nvPr>
        </p:nvGraphicFramePr>
        <p:xfrm>
          <a:off x="46990" y="1191562"/>
          <a:ext cx="7249737" cy="51021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192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fld id="{E5E7EA0D-6364-2B4A-8E45-9A79CD741A72}" type="slidenum">
              <a:rPr lang="en-GB" smtClean="0"/>
              <a:pPr/>
              <a:t>6</a:t>
            </a:fld>
            <a:endParaRPr lang="en-GB"/>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a:xfrm>
            <a:off x="436814" y="181529"/>
            <a:ext cx="7249737" cy="306388"/>
          </a:xfrm>
        </p:spPr>
        <p:txBody>
          <a:bodyPr/>
          <a:lstStyle/>
          <a:p>
            <a:r>
              <a:rPr lang="en-GB" sz="3200" dirty="0">
                <a:solidFill>
                  <a:schemeClr val="tx1"/>
                </a:solidFill>
              </a:rPr>
              <a:t>How we spend our income</a:t>
            </a:r>
          </a:p>
        </p:txBody>
      </p:sp>
      <p:sp>
        <p:nvSpPr>
          <p:cNvPr id="4" name="Rectangle 3"/>
          <p:cNvSpPr/>
          <p:nvPr/>
        </p:nvSpPr>
        <p:spPr>
          <a:xfrm>
            <a:off x="7219949" y="1134536"/>
            <a:ext cx="2356903" cy="4965462"/>
          </a:xfrm>
          <a:prstGeom prst="rect">
            <a:avLst/>
          </a:prstGeom>
        </p:spPr>
        <p:txBody>
          <a:bodyPr wrap="square">
            <a:spAutoFit/>
          </a:bodyPr>
          <a:lstStyle/>
          <a:p>
            <a:pPr>
              <a:lnSpc>
                <a:spcPts val="2000"/>
              </a:lnSpc>
            </a:pPr>
            <a:r>
              <a:rPr lang="en-GB" sz="1600" dirty="0"/>
              <a:t>This chart shows how we used our income in 2022/23 to support a wide range of activity including education, cutting-edge research, knowledge exchange and community engagement. </a:t>
            </a:r>
          </a:p>
          <a:p>
            <a:pPr>
              <a:lnSpc>
                <a:spcPts val="2000"/>
              </a:lnSpc>
            </a:pPr>
            <a:endParaRPr lang="en-GB" sz="1600" dirty="0"/>
          </a:p>
          <a:p>
            <a:pPr>
              <a:lnSpc>
                <a:spcPts val="2000"/>
              </a:lnSpc>
            </a:pPr>
            <a:r>
              <a:rPr lang="en-GB" sz="1600" dirty="0"/>
              <a:t>Ensuring research led teaching and learning excellence, a quality student experience and student outcome success are at the centre of everything we do at the University.</a:t>
            </a:r>
          </a:p>
        </p:txBody>
      </p:sp>
      <p:graphicFrame>
        <p:nvGraphicFramePr>
          <p:cNvPr id="7" name="Chart 6"/>
          <p:cNvGraphicFramePr>
            <a:graphicFrameLocks/>
          </p:cNvGraphicFramePr>
          <p:nvPr>
            <p:extLst>
              <p:ext uri="{D42A27DB-BD31-4B8C-83A1-F6EECF244321}">
                <p14:modId xmlns:p14="http://schemas.microsoft.com/office/powerpoint/2010/main" val="2644333161"/>
              </p:ext>
            </p:extLst>
          </p:nvPr>
        </p:nvGraphicFramePr>
        <p:xfrm>
          <a:off x="436815" y="1036199"/>
          <a:ext cx="6925820" cy="5256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F12A650B-7562-F86C-746B-0AC8BEE89E1D}"/>
              </a:ext>
            </a:extLst>
          </p:cNvPr>
          <p:cNvGraphicFramePr>
            <a:graphicFrameLocks/>
          </p:cNvGraphicFramePr>
          <p:nvPr>
            <p:extLst>
              <p:ext uri="{D42A27DB-BD31-4B8C-83A1-F6EECF244321}">
                <p14:modId xmlns:p14="http://schemas.microsoft.com/office/powerpoint/2010/main" val="1843220340"/>
              </p:ext>
            </p:extLst>
          </p:nvPr>
        </p:nvGraphicFramePr>
        <p:xfrm>
          <a:off x="1184538" y="1134537"/>
          <a:ext cx="7536923" cy="45889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600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fld id="{E5E7EA0D-6364-2B4A-8E45-9A79CD741A72}" type="slidenum">
              <a:rPr lang="en-GB" smtClean="0"/>
              <a:pPr/>
              <a:t>7</a:t>
            </a:fld>
            <a:endParaRPr lang="en-GB"/>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a:xfrm>
            <a:off x="436814" y="229070"/>
            <a:ext cx="7249737" cy="306388"/>
          </a:xfrm>
        </p:spPr>
        <p:txBody>
          <a:bodyPr/>
          <a:lstStyle/>
          <a:p>
            <a:r>
              <a:rPr lang="en-GB" sz="3200" dirty="0">
                <a:solidFill>
                  <a:schemeClr val="tx1"/>
                </a:solidFill>
              </a:rPr>
              <a:t>Investing for the future</a:t>
            </a:r>
          </a:p>
        </p:txBody>
      </p:sp>
      <p:sp>
        <p:nvSpPr>
          <p:cNvPr id="2" name="Rectangle 1"/>
          <p:cNvSpPr/>
          <p:nvPr/>
        </p:nvSpPr>
        <p:spPr>
          <a:xfrm>
            <a:off x="436814" y="1022613"/>
            <a:ext cx="9059850" cy="3139321"/>
          </a:xfrm>
          <a:prstGeom prst="rect">
            <a:avLst/>
          </a:prstGeom>
        </p:spPr>
        <p:txBody>
          <a:bodyPr wrap="square">
            <a:spAutoFit/>
          </a:bodyPr>
          <a:lstStyle/>
          <a:p>
            <a:pPr algn="just"/>
            <a:r>
              <a:rPr lang="en-GB" dirty="0"/>
              <a:t>Capital expenditure (investment in buildings, IT, and teaching and research facilities) is not included in costs illustrated in previous slides.  They are funded from external grants (usually from Government),donations from benefactors and from surpluses made in prior years. </a:t>
            </a:r>
          </a:p>
          <a:p>
            <a:pPr algn="just"/>
            <a:endParaRPr lang="en-GB" dirty="0"/>
          </a:p>
          <a:p>
            <a:pPr algn="just"/>
            <a:r>
              <a:rPr lang="en-GB" dirty="0"/>
              <a:t>During 22-23 there was a £47.8m capital investment including significant projects such as the Stephenson engineering building redevelopment, which has opened its doors to students in Autumn 2023.  </a:t>
            </a:r>
          </a:p>
          <a:p>
            <a:pPr algn="just"/>
            <a:endParaRPr lang="en-GB" dirty="0"/>
          </a:p>
          <a:p>
            <a:pPr algn="just"/>
            <a:r>
              <a:rPr lang="en-GB" dirty="0"/>
              <a:t>A high level breakdown of capital spending in the year is below.</a:t>
            </a:r>
          </a:p>
          <a:p>
            <a:endParaRPr lang="en-GB" i="1" dirty="0">
              <a:solidFill>
                <a:srgbClr val="00857E"/>
              </a:solidFill>
              <a:latin typeface="Arial" panose="020B0604020202020204" pitchFamily="34" charset="0"/>
            </a:endParaRPr>
          </a:p>
        </p:txBody>
      </p:sp>
      <p:pic>
        <p:nvPicPr>
          <p:cNvPr id="8" name="Picture 7">
            <a:extLst>
              <a:ext uri="{FF2B5EF4-FFF2-40B4-BE49-F238E27FC236}">
                <a16:creationId xmlns:a16="http://schemas.microsoft.com/office/drawing/2014/main" id="{BBEFC833-E471-9BB7-CA40-5F2DF178A171}"/>
              </a:ext>
            </a:extLst>
          </p:cNvPr>
          <p:cNvPicPr>
            <a:picLocks noChangeAspect="1"/>
          </p:cNvPicPr>
          <p:nvPr/>
        </p:nvPicPr>
        <p:blipFill>
          <a:blip r:embed="rId3"/>
          <a:stretch>
            <a:fillRect/>
          </a:stretch>
        </p:blipFill>
        <p:spPr>
          <a:xfrm>
            <a:off x="7840000" y="3559667"/>
            <a:ext cx="1733550" cy="1176338"/>
          </a:xfrm>
          <a:prstGeom prst="rect">
            <a:avLst/>
          </a:prstGeom>
        </p:spPr>
      </p:pic>
      <p:pic>
        <p:nvPicPr>
          <p:cNvPr id="10" name="Picture 9">
            <a:extLst>
              <a:ext uri="{FF2B5EF4-FFF2-40B4-BE49-F238E27FC236}">
                <a16:creationId xmlns:a16="http://schemas.microsoft.com/office/drawing/2014/main" id="{C0CBA7E7-E0D3-8A60-7B89-16B3A5C4E543}"/>
              </a:ext>
            </a:extLst>
          </p:cNvPr>
          <p:cNvPicPr>
            <a:picLocks noChangeAspect="1"/>
          </p:cNvPicPr>
          <p:nvPr/>
        </p:nvPicPr>
        <p:blipFill>
          <a:blip r:embed="rId4"/>
          <a:stretch>
            <a:fillRect/>
          </a:stretch>
        </p:blipFill>
        <p:spPr>
          <a:xfrm>
            <a:off x="7827793" y="5015576"/>
            <a:ext cx="1733551" cy="1176338"/>
          </a:xfrm>
          <a:prstGeom prst="rect">
            <a:avLst/>
          </a:prstGeom>
        </p:spPr>
      </p:pic>
      <p:pic>
        <p:nvPicPr>
          <p:cNvPr id="7" name="Picture 6">
            <a:extLst>
              <a:ext uri="{FF2B5EF4-FFF2-40B4-BE49-F238E27FC236}">
                <a16:creationId xmlns:a16="http://schemas.microsoft.com/office/drawing/2014/main" id="{4139490F-872A-1ED9-6CB0-F088B823F4FC}"/>
              </a:ext>
            </a:extLst>
          </p:cNvPr>
          <p:cNvPicPr>
            <a:picLocks noChangeAspect="1"/>
          </p:cNvPicPr>
          <p:nvPr/>
        </p:nvPicPr>
        <p:blipFill>
          <a:blip r:embed="rId5"/>
          <a:stretch>
            <a:fillRect/>
          </a:stretch>
        </p:blipFill>
        <p:spPr>
          <a:xfrm>
            <a:off x="1303044" y="3812382"/>
            <a:ext cx="5940407" cy="2406388"/>
          </a:xfrm>
          <a:prstGeom prst="rect">
            <a:avLst/>
          </a:prstGeom>
        </p:spPr>
      </p:pic>
    </p:spTree>
    <p:extLst>
      <p:ext uri="{BB962C8B-B14F-4D97-AF65-F5344CB8AC3E}">
        <p14:creationId xmlns:p14="http://schemas.microsoft.com/office/powerpoint/2010/main" val="366920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fld id="{E5E7EA0D-6364-2B4A-8E45-9A79CD741A72}" type="slidenum">
              <a:rPr lang="en-GB" smtClean="0"/>
              <a:pPr/>
              <a:t>8</a:t>
            </a:fld>
            <a:endParaRPr lang="en-GB"/>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a:xfrm>
            <a:off x="436814" y="181529"/>
            <a:ext cx="7249737" cy="306388"/>
          </a:xfrm>
        </p:spPr>
        <p:txBody>
          <a:bodyPr/>
          <a:lstStyle/>
          <a:p>
            <a:r>
              <a:rPr lang="en-GB" sz="3200" dirty="0">
                <a:solidFill>
                  <a:schemeClr val="tx1"/>
                </a:solidFill>
              </a:rPr>
              <a:t>Explaining the terminology</a:t>
            </a:r>
          </a:p>
        </p:txBody>
      </p:sp>
      <p:sp>
        <p:nvSpPr>
          <p:cNvPr id="6" name="TextBox 5"/>
          <p:cNvSpPr txBox="1"/>
          <p:nvPr/>
        </p:nvSpPr>
        <p:spPr>
          <a:xfrm>
            <a:off x="4412202" y="774152"/>
            <a:ext cx="5202315" cy="4755148"/>
          </a:xfrm>
          <a:prstGeom prst="rect">
            <a:avLst/>
          </a:prstGeom>
          <a:noFill/>
        </p:spPr>
        <p:txBody>
          <a:bodyPr wrap="square" rtlCol="0">
            <a:spAutoFit/>
          </a:bodyPr>
          <a:lstStyle/>
          <a:p>
            <a:pPr algn="just"/>
            <a:r>
              <a:rPr lang="en-GB" sz="1400" b="1" dirty="0">
                <a:solidFill>
                  <a:schemeClr val="accent4">
                    <a:lumMod val="75000"/>
                  </a:schemeClr>
                </a:solidFill>
              </a:rPr>
              <a:t>Expenditure</a:t>
            </a:r>
          </a:p>
          <a:p>
            <a:pPr algn="just"/>
            <a:endParaRPr lang="en-GB" sz="1400" dirty="0">
              <a:solidFill>
                <a:schemeClr val="tx2"/>
              </a:solidFill>
            </a:endParaRPr>
          </a:p>
          <a:p>
            <a:pPr algn="just"/>
            <a:r>
              <a:rPr lang="en-GB" sz="1100" b="1" dirty="0">
                <a:solidFill>
                  <a:schemeClr val="accent4">
                    <a:lumMod val="75000"/>
                  </a:schemeClr>
                </a:solidFill>
              </a:rPr>
              <a:t>Teaching and research: </a:t>
            </a:r>
            <a:r>
              <a:rPr lang="en-GB" sz="1100" dirty="0"/>
              <a:t>Support staff salaries include our laboratory technical and colleagues who work in School offices to support students and staff. Other costs include the day to day running costs of the schools and money they spend to undertake research work (which will be covered by research income from our funders).</a:t>
            </a:r>
          </a:p>
          <a:p>
            <a:pPr algn="just"/>
            <a:endParaRPr lang="en-GB" sz="1100" dirty="0"/>
          </a:p>
          <a:p>
            <a:pPr algn="just"/>
            <a:r>
              <a:rPr lang="en-GB" sz="1100" b="1" dirty="0">
                <a:solidFill>
                  <a:schemeClr val="accent4">
                    <a:lumMod val="75000"/>
                  </a:schemeClr>
                </a:solidFill>
              </a:rPr>
              <a:t>Administration and central services: </a:t>
            </a:r>
            <a:r>
              <a:rPr lang="en-GB" sz="1100" dirty="0"/>
              <a:t>includes the costs of colleagues in Finance, People Services, IT, Estates, Corporate Affairs, Marketing, NU Advancement and the Executive Office.</a:t>
            </a:r>
          </a:p>
          <a:p>
            <a:pPr algn="just"/>
            <a:endParaRPr lang="en-GB" sz="1100" dirty="0"/>
          </a:p>
          <a:p>
            <a:pPr algn="just"/>
            <a:r>
              <a:rPr lang="en-GB" sz="1100" b="1" dirty="0">
                <a:solidFill>
                  <a:schemeClr val="accent4">
                    <a:lumMod val="75000"/>
                  </a:schemeClr>
                </a:solidFill>
              </a:rPr>
              <a:t>Financial support to students and outreach: </a:t>
            </a:r>
            <a:r>
              <a:rPr lang="en-GB" sz="1100" dirty="0"/>
              <a:t>includes the costs of  bursaries and scholarships which we provide to students: both undergraduate and postgraduate and the costs of the work we do to encourage local schoolchildren to want to progress to a University.</a:t>
            </a:r>
          </a:p>
          <a:p>
            <a:pPr algn="just"/>
            <a:endParaRPr lang="en-GB" sz="1100" dirty="0"/>
          </a:p>
          <a:p>
            <a:pPr algn="just"/>
            <a:r>
              <a:rPr lang="en-GB" sz="1100" b="1" dirty="0">
                <a:solidFill>
                  <a:schemeClr val="accent4">
                    <a:lumMod val="75000"/>
                  </a:schemeClr>
                </a:solidFill>
              </a:rPr>
              <a:t>Student and staff facilities: </a:t>
            </a:r>
            <a:r>
              <a:rPr lang="en-GB" sz="1100" dirty="0"/>
              <a:t>Includes our financial support to NUSU and the costs of training and developing our staff</a:t>
            </a:r>
          </a:p>
          <a:p>
            <a:pPr algn="just"/>
            <a:endParaRPr lang="en-GB" sz="1100" dirty="0"/>
          </a:p>
          <a:p>
            <a:pPr algn="just"/>
            <a:r>
              <a:rPr lang="en-GB" sz="1100" b="1" dirty="0">
                <a:solidFill>
                  <a:schemeClr val="accent4">
                    <a:lumMod val="75000"/>
                  </a:schemeClr>
                </a:solidFill>
              </a:rPr>
              <a:t>Maintaining campuses: </a:t>
            </a:r>
            <a:r>
              <a:rPr lang="en-GB" sz="1100" dirty="0"/>
              <a:t>The costs of heating, lighting, cleaning and maintaining our buildings as well as business rates paid to the local council and rent costs for buildings which we don’t own ourselves.</a:t>
            </a:r>
          </a:p>
          <a:p>
            <a:pPr algn="just"/>
            <a:endParaRPr lang="en-GB" sz="1100" dirty="0"/>
          </a:p>
          <a:p>
            <a:pPr algn="just"/>
            <a:r>
              <a:rPr lang="en-GB" sz="1100" b="1" dirty="0">
                <a:solidFill>
                  <a:schemeClr val="accent4">
                    <a:lumMod val="75000"/>
                  </a:schemeClr>
                </a:solidFill>
              </a:rPr>
              <a:t>Accommodation and conferences: </a:t>
            </a:r>
            <a:r>
              <a:rPr lang="en-GB" sz="1100" dirty="0"/>
              <a:t>The costs of running our students accommodation and catering services which would usually be fully covered by the income we receive for those services.</a:t>
            </a:r>
          </a:p>
        </p:txBody>
      </p:sp>
      <p:sp>
        <p:nvSpPr>
          <p:cNvPr id="2" name="TextBox 1">
            <a:extLst>
              <a:ext uri="{FF2B5EF4-FFF2-40B4-BE49-F238E27FC236}">
                <a16:creationId xmlns:a16="http://schemas.microsoft.com/office/drawing/2014/main" id="{A89E0DED-58F2-CC02-A1C1-CF3B9811CC36}"/>
              </a:ext>
            </a:extLst>
          </p:cNvPr>
          <p:cNvSpPr txBox="1"/>
          <p:nvPr/>
        </p:nvSpPr>
        <p:spPr>
          <a:xfrm>
            <a:off x="409336" y="808175"/>
            <a:ext cx="4002866" cy="4701287"/>
          </a:xfrm>
          <a:prstGeom prst="rect">
            <a:avLst/>
          </a:prstGeom>
          <a:noFill/>
        </p:spPr>
        <p:txBody>
          <a:bodyPr wrap="square" rtlCol="0">
            <a:spAutoFit/>
          </a:bodyPr>
          <a:lstStyle/>
          <a:p>
            <a:r>
              <a:rPr lang="en-GB" sz="1400" b="1" dirty="0">
                <a:solidFill>
                  <a:schemeClr val="accent4">
                    <a:lumMod val="75000"/>
                  </a:schemeClr>
                </a:solidFill>
              </a:rPr>
              <a:t>Income</a:t>
            </a:r>
          </a:p>
          <a:p>
            <a:endParaRPr lang="en-GB" sz="1050" dirty="0">
              <a:solidFill>
                <a:schemeClr val="accent4">
                  <a:lumMod val="75000"/>
                </a:schemeClr>
              </a:solidFill>
            </a:endParaRPr>
          </a:p>
          <a:p>
            <a:pPr algn="just"/>
            <a:r>
              <a:rPr lang="en-GB" sz="1100" b="1" dirty="0">
                <a:solidFill>
                  <a:schemeClr val="accent4">
                    <a:lumMod val="75000"/>
                  </a:schemeClr>
                </a:solidFill>
              </a:rPr>
              <a:t>Government grants: </a:t>
            </a:r>
            <a:r>
              <a:rPr lang="en-GB" sz="1100" dirty="0"/>
              <a:t>We receive grants from the Office for Students and UK Research and Innovation to support teaching high cost subjects (science, medicine etc.), to support the costs of our research activity, to help us with widening participation work and to help pay for some of our new buildings.</a:t>
            </a:r>
          </a:p>
          <a:p>
            <a:pPr algn="just"/>
            <a:endParaRPr lang="en-GB" sz="1100" dirty="0"/>
          </a:p>
          <a:p>
            <a:pPr algn="just"/>
            <a:r>
              <a:rPr lang="en-GB" sz="1100" b="1" dirty="0">
                <a:solidFill>
                  <a:schemeClr val="accent4">
                    <a:lumMod val="75000"/>
                  </a:schemeClr>
                </a:solidFill>
              </a:rPr>
              <a:t>Research – other sources: </a:t>
            </a:r>
            <a:r>
              <a:rPr lang="en-GB" sz="1100" dirty="0"/>
              <a:t>This is the total of grants received from bodies, other than the UK Government, to support our research work including charities, business and the European Union.</a:t>
            </a:r>
          </a:p>
          <a:p>
            <a:pPr algn="just"/>
            <a:endParaRPr lang="en-GB" sz="1100" dirty="0">
              <a:solidFill>
                <a:schemeClr val="accent4">
                  <a:lumMod val="75000"/>
                </a:schemeClr>
              </a:solidFill>
            </a:endParaRPr>
          </a:p>
          <a:p>
            <a:pPr algn="just"/>
            <a:r>
              <a:rPr lang="en-GB" sz="1100" b="1" dirty="0">
                <a:solidFill>
                  <a:schemeClr val="accent4">
                    <a:lumMod val="75000"/>
                  </a:schemeClr>
                </a:solidFill>
              </a:rPr>
              <a:t>Endowment and investment: </a:t>
            </a:r>
            <a:r>
              <a:rPr lang="en-GB" sz="1100" dirty="0"/>
              <a:t>Our cash balances in the bank earn interest and we receive donations and legacies from friends of the University to support key areas of research and student experience.</a:t>
            </a:r>
          </a:p>
          <a:p>
            <a:pPr algn="just"/>
            <a:endParaRPr lang="en-GB" sz="1100" dirty="0"/>
          </a:p>
          <a:p>
            <a:pPr algn="just"/>
            <a:r>
              <a:rPr lang="en-GB" sz="1100" b="1" dirty="0">
                <a:solidFill>
                  <a:schemeClr val="accent4">
                    <a:lumMod val="75000"/>
                  </a:schemeClr>
                </a:solidFill>
              </a:rPr>
              <a:t>Intellectual property rights: </a:t>
            </a:r>
            <a:r>
              <a:rPr lang="en-GB" sz="1100" dirty="0"/>
              <a:t>Sometimes our research creates results which are valuable to others and they pay us for the rights to use our knowledge. </a:t>
            </a:r>
          </a:p>
          <a:p>
            <a:pPr algn="just"/>
            <a:endParaRPr lang="en-GB" sz="1100" b="1" dirty="0">
              <a:solidFill>
                <a:schemeClr val="tx2"/>
              </a:solidFill>
            </a:endParaRPr>
          </a:p>
          <a:p>
            <a:pPr algn="just"/>
            <a:r>
              <a:rPr lang="en-GB" sz="1100" b="1" dirty="0">
                <a:solidFill>
                  <a:schemeClr val="accent4">
                    <a:lumMod val="75000"/>
                  </a:schemeClr>
                </a:solidFill>
              </a:rPr>
              <a:t>Other income: </a:t>
            </a:r>
            <a:r>
              <a:rPr lang="en-GB" sz="1100" dirty="0"/>
              <a:t>includes money we receive from the NHS for work that our clinical colleagues do in local hospitals, consultancy work for business, income from our farms, and many other smaller income streams.</a:t>
            </a:r>
          </a:p>
        </p:txBody>
      </p:sp>
      <p:sp>
        <p:nvSpPr>
          <p:cNvPr id="3" name="TextBox 2">
            <a:extLst>
              <a:ext uri="{FF2B5EF4-FFF2-40B4-BE49-F238E27FC236}">
                <a16:creationId xmlns:a16="http://schemas.microsoft.com/office/drawing/2014/main" id="{470C7C6E-044C-789B-67D8-6DD161BC6F96}"/>
              </a:ext>
            </a:extLst>
          </p:cNvPr>
          <p:cNvSpPr txBox="1"/>
          <p:nvPr/>
        </p:nvSpPr>
        <p:spPr>
          <a:xfrm>
            <a:off x="436814" y="5509462"/>
            <a:ext cx="9059850" cy="815608"/>
          </a:xfrm>
          <a:prstGeom prst="rect">
            <a:avLst/>
          </a:prstGeom>
          <a:noFill/>
          <a:ln>
            <a:solidFill>
              <a:schemeClr val="accent1"/>
            </a:solidFill>
          </a:ln>
        </p:spPr>
        <p:txBody>
          <a:bodyPr wrap="square" rtlCol="0">
            <a:spAutoFit/>
          </a:bodyPr>
          <a:lstStyle/>
          <a:p>
            <a:r>
              <a:rPr lang="en-GB" sz="1400" b="1" dirty="0">
                <a:solidFill>
                  <a:schemeClr val="accent4">
                    <a:lumMod val="75000"/>
                  </a:schemeClr>
                </a:solidFill>
              </a:rPr>
              <a:t>Surplus/Deficit</a:t>
            </a:r>
          </a:p>
          <a:p>
            <a:pPr algn="just"/>
            <a:r>
              <a:rPr lang="en-GB" sz="1100" dirty="0"/>
              <a:t>In simple terms the surplus or deficit we achieve at the end of a financial year is the income we earn less expenditure incurred.  We manage the University performance by a measure of </a:t>
            </a:r>
            <a:r>
              <a:rPr lang="en-GB" sz="1100" dirty="0">
                <a:solidFill>
                  <a:schemeClr val="accent4">
                    <a:lumMod val="75000"/>
                  </a:schemeClr>
                </a:solidFill>
              </a:rPr>
              <a:t>operating surplus or deficit</a:t>
            </a:r>
            <a:r>
              <a:rPr lang="en-GB" sz="1100" b="1" dirty="0">
                <a:solidFill>
                  <a:schemeClr val="accent4">
                    <a:lumMod val="75000"/>
                  </a:schemeClr>
                </a:solidFill>
              </a:rPr>
              <a:t> </a:t>
            </a:r>
            <a:r>
              <a:rPr lang="en-GB" sz="1100" dirty="0"/>
              <a:t>as this excluding one-off accounting adjustments and events outside of management control.  Our </a:t>
            </a:r>
            <a:r>
              <a:rPr lang="en-GB" sz="1100" dirty="0">
                <a:solidFill>
                  <a:schemeClr val="accent4">
                    <a:lumMod val="75000"/>
                  </a:schemeClr>
                </a:solidFill>
              </a:rPr>
              <a:t>statutory surplus or deficit </a:t>
            </a:r>
            <a:r>
              <a:rPr lang="en-GB" sz="1100" dirty="0"/>
              <a:t>includes all such entries over a reporting period.</a:t>
            </a:r>
          </a:p>
        </p:txBody>
      </p:sp>
    </p:spTree>
    <p:extLst>
      <p:ext uri="{BB962C8B-B14F-4D97-AF65-F5344CB8AC3E}">
        <p14:creationId xmlns:p14="http://schemas.microsoft.com/office/powerpoint/2010/main" val="1035801254"/>
      </p:ext>
    </p:extLst>
  </p:cSld>
  <p:clrMapOvr>
    <a:masterClrMapping/>
  </p:clrMapOvr>
</p:sld>
</file>

<file path=ppt/theme/theme1.xml><?xml version="1.0" encoding="utf-8"?>
<a:theme xmlns:a="http://schemas.openxmlformats.org/drawingml/2006/main" name="Office Theme">
  <a:themeElements>
    <a:clrScheme name="Newcastle University">
      <a:dk1>
        <a:srgbClr val="000000"/>
      </a:dk1>
      <a:lt1>
        <a:srgbClr val="FFFFFF"/>
      </a:lt1>
      <a:dk2>
        <a:srgbClr val="00B2A9"/>
      </a:dk2>
      <a:lt2>
        <a:srgbClr val="E7E6E6"/>
      </a:lt2>
      <a:accent1>
        <a:srgbClr val="93509E"/>
      </a:accent1>
      <a:accent2>
        <a:srgbClr val="4060AF"/>
      </a:accent2>
      <a:accent3>
        <a:srgbClr val="FF5416"/>
      </a:accent3>
      <a:accent4>
        <a:srgbClr val="FDC82F"/>
      </a:accent4>
      <a:accent5>
        <a:srgbClr val="00A9E0"/>
      </a:accent5>
      <a:accent6>
        <a:srgbClr val="CF0071"/>
      </a:accent6>
      <a:hlink>
        <a:srgbClr val="4060AF"/>
      </a:hlink>
      <a:folHlink>
        <a:srgbClr val="93509E"/>
      </a:folHlink>
    </a:clrScheme>
    <a:fontScheme name="Newcastle University">
      <a:majorFont>
        <a:latin typeface="Derailed Bold"/>
        <a:ea typeface=""/>
        <a:cs typeface=""/>
      </a:majorFont>
      <a:minorFont>
        <a:latin typeface="Derail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SS smart support.potx" id="{0D722177-B903-4EAB-B146-18640F18BA52}" vid="{4CD03D2B-7FC8-4F3F-964D-AE2AA22020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4D7285BD01044298CFFD8C7750199B" ma:contentTypeVersion="4" ma:contentTypeDescription="Create a new document." ma:contentTypeScope="" ma:versionID="543de2158d60f00001d5fe35c90de8a4">
  <xsd:schema xmlns:xsd="http://www.w3.org/2001/XMLSchema" xmlns:xs="http://www.w3.org/2001/XMLSchema" xmlns:p="http://schemas.microsoft.com/office/2006/metadata/properties" xmlns:ns3="887d993b-8160-4da7-885c-6ee2646b3b18" targetNamespace="http://schemas.microsoft.com/office/2006/metadata/properties" ma:root="true" ma:fieldsID="852e965d745e84e248de60d175d1bcaa" ns3:_="">
    <xsd:import namespace="887d993b-8160-4da7-885c-6ee2646b3b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d993b-8160-4da7-885c-6ee2646b3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FDEB57-4B89-4985-8EA7-C93482CFF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d993b-8160-4da7-885c-6ee2646b3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ACF5D3-96BD-4632-8019-E40C60431D3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887d993b-8160-4da7-885c-6ee2646b3b18"/>
    <ds:schemaRef ds:uri="http://www.w3.org/XML/1998/namespace"/>
    <ds:schemaRef ds:uri="http://purl.org/dc/dcmitype/"/>
  </ds:schemaRefs>
</ds:datastoreItem>
</file>

<file path=customXml/itemProps3.xml><?xml version="1.0" encoding="utf-8"?>
<ds:datastoreItem xmlns:ds="http://schemas.openxmlformats.org/officeDocument/2006/customXml" ds:itemID="{B1159E7F-E260-4F24-8CD7-9A5646DD0B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19536</TotalTime>
  <Words>1380</Words>
  <Application>Microsoft Office PowerPoint</Application>
  <PresentationFormat>A4 Paper (210x297 mm)</PresentationFormat>
  <Paragraphs>114</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Derailed</vt:lpstr>
      <vt:lpstr>Raleway</vt:lpstr>
      <vt:lpstr>Office Theme</vt:lpstr>
      <vt:lpstr>Newcastle University Finances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Newcastle University</dc:title>
  <dc:subject/>
  <dc:creator>colin@sifx.net</dc:creator>
  <cp:keywords/>
  <dc:description>colin@sifx.net</dc:description>
  <cp:lastModifiedBy>Rebecca Trainer</cp:lastModifiedBy>
  <cp:revision>243</cp:revision>
  <dcterms:created xsi:type="dcterms:W3CDTF">2018-09-24T20:25:35Z</dcterms:created>
  <dcterms:modified xsi:type="dcterms:W3CDTF">2024-04-22T17:49:12Z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colin@sifx.net</vt:lpwstr>
  </property>
  <property fmtid="{D5CDD505-2E9C-101B-9397-08002B2CF9AE}" pid="3" name="ContentTypeId">
    <vt:lpwstr>0x0101009A4D7285BD01044298CFFD8C7750199B</vt:lpwstr>
  </property>
</Properties>
</file>